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89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大家好，欢迎来到西安京维智网科技有限公司的介绍会。今天，我将向大家展示我们公司的发展历程、核心业务、技术实力以及未来的发展蓝图。我们的Slogan是“智慧链接未来，科技引领创新”，这正是我们公司的核心价值所在。</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我们的成功案例之一是国网（西安）环保技术中心项目。在这个项目中，我们凭借专业的技术实力和优质的服务，成功中标，为客户提供了满意的工程服务。</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我们还积极参与了云南电网的项目投标，并成功进入了开标环节。这充分展示了我们公司在电力行业的竞争力。</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我们公司在2025年被认定为国家级高新技术企业，这是对我们技术实力和创新能力的高度认可。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同时，我们也是陕西省的科技型中小企业，这标志着我们在科技创新方面的努力得到了地方政府的肯定。</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此外，我们还被评为西安市的创新型中小企业，这激励着我们不断进行技术创新和产品创新。</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我们拥有一支专业、高效的团队，核心成员包括法定代表人关亚彬先生在内的一批行业精英。他们在各自的领域拥有丰富的经验和深厚的技术积累。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展望未来，我们将继续深耕信息系统集成、人工智能、物联网等领域，不断提升我们的技术实力和服务水平，致力于成为国内领先的智能化解决方案提供商。</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如果您对我们的公司或产品感兴趣，欢迎通过以下方式联系我们。我们期待与您的合作！</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再次感谢各位的聆听！</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本次介绍将分为八个部分，首先是公司简介，然后是核心业务、技术实力、成功案例、荣誉资质、团队介绍、未来展望，最后是联系方式。希望能让大家对我们公司有一个全面的了解。</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西安京维智网科技有限公司成立于2019年4月，注册资本339万元，法定代表人是关亚彬先生。公司位于陕西省西安市浐灞生态区，是一家专注于信息系统集成、人工智能、物联网等领域的高新技术企业。</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我们的核心业务之一是信息系统集成服务。我们致力于为客户提供从系统设计、集成、调试到维护的一站式解决方案，服务领域涵盖政府、金融、能源、交通、教育等多个行业。</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我们还专注于人工智能行业应用系统集成服务。通过将先进的人工智能技术与各行业的实际需求相结合，我们为客户提供智能化的解决方案，推动行业的数字化转型。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网络与信息安全是我们业务的重要组成部分。我们开发的防火墙、入侵检测系统、数据加密软件等产品，为客户的网络和信息系统提供了全方位的安全保障。</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在互联网数据服务方面，我们为客户提供大数据平台建设、数据分析、数据挖掘、数据可视化等一系列服务，帮助客户从海量数据中挖掘价值，做出更明智的决策。</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我们非常注重技术创新，目前已拥有多项专利技术。其中，“一种基于毫米波雷达的智能消防安全监控系统及监控方法”是我们的核心发明专利之一，它为消防安全监控提供了全新的解决方案。</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除了专利技术，我们还拥有多项软件著作权。例如，我们自主研发的“京维智网智能监控平台V1.0”，已经在多个项目中得到了成功应用。</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1"/>
        <p:cNvGrpSpPr/>
        <p:nvPr/>
      </p:nvGrpSpPr>
      <p:grpSpPr>
        <a:xfrm>
          <a:off x="0" y="0"/>
          <a:ext cx="0" cy="0"/>
          <a:chOff x="0" y="0"/>
          <a:chExt cx="0" cy="0"/>
        </a:xfrm>
      </p:grpSpPr>
      <p:sp>
        <p:nvSpPr>
          <p:cNvPr id="12" name="Shape 3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 name="Shape 3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 name="Shape 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Shape 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 name="Shape 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68"/>
        <p:cNvGrpSpPr/>
        <p:nvPr/>
      </p:nvGrpSpPr>
      <p:grpSpPr>
        <a:xfrm>
          <a:off x="0" y="0"/>
          <a:ext cx="0" cy="0"/>
          <a:chOff x="0" y="0"/>
          <a:chExt cx="0" cy="0"/>
        </a:xfrm>
      </p:grpSpPr>
      <p:sp>
        <p:nvSpPr>
          <p:cNvPr id="69" name="Shape 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Shape 5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Shape 5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Shape 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Shape 5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74"/>
        <p:cNvGrpSpPr/>
        <p:nvPr/>
      </p:nvGrpSpPr>
      <p:grpSpPr>
        <a:xfrm>
          <a:off x="0" y="0"/>
          <a:ext cx="0" cy="0"/>
          <a:chOff x="0" y="0"/>
          <a:chExt cx="0" cy="0"/>
        </a:xfrm>
      </p:grpSpPr>
      <p:sp>
        <p:nvSpPr>
          <p:cNvPr id="75" name="Shape 15"/>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Shape 1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Shape 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Shape 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Shape 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7"/>
        <p:cNvGrpSpPr/>
        <p:nvPr/>
      </p:nvGrpSpPr>
      <p:grpSpPr>
        <a:xfrm>
          <a:off x="0" y="0"/>
          <a:ext cx="0" cy="0"/>
          <a:chOff x="0" y="0"/>
          <a:chExt cx="0" cy="0"/>
        </a:xfrm>
      </p:grpSpPr>
      <p:sp>
        <p:nvSpPr>
          <p:cNvPr id="18" name="Shape 5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 name="Shape 5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 name="Shape 5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Shape 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Shape 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3"/>
        <p:cNvGrpSpPr/>
        <p:nvPr/>
      </p:nvGrpSpPr>
      <p:grpSpPr>
        <a:xfrm>
          <a:off x="0" y="0"/>
          <a:ext cx="0" cy="0"/>
          <a:chOff x="0" y="0"/>
          <a:chExt cx="0" cy="0"/>
        </a:xfrm>
      </p:grpSpPr>
      <p:sp>
        <p:nvSpPr>
          <p:cNvPr id="24" name="Shape 5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Shape 6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6" name="Shape 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Shape 6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Shape 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9"/>
        <p:cNvGrpSpPr/>
        <p:nvPr/>
      </p:nvGrpSpPr>
      <p:grpSpPr>
        <a:xfrm>
          <a:off x="0" y="0"/>
          <a:ext cx="0" cy="0"/>
          <a:chOff x="0" y="0"/>
          <a:chExt cx="0" cy="0"/>
        </a:xfrm>
      </p:grpSpPr>
      <p:sp>
        <p:nvSpPr>
          <p:cNvPr id="30" name="Shape 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 name="Shape 1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Shape 1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 name="Shape 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Shape 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Shape 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6"/>
        <p:cNvGrpSpPr/>
        <p:nvPr/>
      </p:nvGrpSpPr>
      <p:grpSpPr>
        <a:xfrm>
          <a:off x="0" y="0"/>
          <a:ext cx="0" cy="0"/>
          <a:chOff x="0" y="0"/>
          <a:chExt cx="0" cy="0"/>
        </a:xfrm>
      </p:grpSpPr>
      <p:sp>
        <p:nvSpPr>
          <p:cNvPr id="37" name="Shape 35"/>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 name="Shape 3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9" name="Shape 3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 name="Shape 3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1" name="Shape 3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Shape 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Shape 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Shape 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5"/>
        <p:cNvGrpSpPr/>
        <p:nvPr/>
      </p:nvGrpSpPr>
      <p:grpSpPr>
        <a:xfrm>
          <a:off x="0" y="0"/>
          <a:ext cx="0" cy="0"/>
          <a:chOff x="0" y="0"/>
          <a:chExt cx="0" cy="0"/>
        </a:xfrm>
      </p:grpSpPr>
      <p:sp>
        <p:nvSpPr>
          <p:cNvPr id="46" name="Shape 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Shape 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Shape 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Shape 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
        <p:cNvGrpSpPr/>
        <p:nvPr/>
      </p:nvGrpSpPr>
      <p:grpSpPr>
        <a:xfrm>
          <a:off x="0" y="0"/>
          <a:ext cx="0" cy="0"/>
          <a:chOff x="0" y="0"/>
          <a:chExt cx="0" cy="0"/>
        </a:xfrm>
      </p:grpSpPr>
      <p:sp>
        <p:nvSpPr>
          <p:cNvPr id="51" name="Shape 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Shape 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Shape 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4"/>
        <p:cNvGrpSpPr/>
        <p:nvPr/>
      </p:nvGrpSpPr>
      <p:grpSpPr>
        <a:xfrm>
          <a:off x="0" y="0"/>
          <a:ext cx="0" cy="0"/>
          <a:chOff x="0" y="0"/>
          <a:chExt cx="0" cy="0"/>
        </a:xfrm>
      </p:grpSpPr>
      <p:sp>
        <p:nvSpPr>
          <p:cNvPr id="55" name="Shape 4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Shape 4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7" name="Shape 4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8" name="Shape 4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Shape 4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Shape 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1"/>
        <p:cNvGrpSpPr/>
        <p:nvPr/>
      </p:nvGrpSpPr>
      <p:grpSpPr>
        <a:xfrm>
          <a:off x="0" y="0"/>
          <a:ext cx="0" cy="0"/>
          <a:chOff x="0" y="0"/>
          <a:chExt cx="0" cy="0"/>
        </a:xfrm>
      </p:grpSpPr>
      <p:sp>
        <p:nvSpPr>
          <p:cNvPr id="62" name="Shape 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Shape 25"/>
          <p:cNvSpPr>
            <a:spLocks noGrp="1"/>
          </p:cNvSpPr>
          <p:nvPr>
            <p:ph type="pic" idx="2"/>
          </p:nvPr>
        </p:nvSpPr>
        <p:spPr>
          <a:xfrm>
            <a:off x="3887391" y="740569"/>
            <a:ext cx="4629150" cy="3655219"/>
          </a:xfrm>
          <a:prstGeom prst="rect">
            <a:avLst/>
          </a:prstGeom>
          <a:noFill/>
          <a:ln>
            <a:noFill/>
          </a:ln>
        </p:spPr>
      </p:sp>
      <p:sp>
        <p:nvSpPr>
          <p:cNvPr id="64" name="Shape 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5" name="Shape 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Shape 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Shape 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Shape 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Shape 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 name="Shape 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 name="Shape 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默认主题">
    <p:bg>
      <p:bgPr>
        <a:solidFill>
          <a:srgbClr val="FFFFFF">
            <a:alpha val="100000"/>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5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56.svg"/><Relationship Id="rId10" Type="http://schemas.openxmlformats.org/officeDocument/2006/relationships/image" Target="../media/image57.jpeg"/><Relationship Id="rId4" Type="http://schemas.openxmlformats.org/officeDocument/2006/relationships/image" Target="../media/image55.png"/><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jpeg"/><Relationship Id="rId7" Type="http://schemas.openxmlformats.org/officeDocument/2006/relationships/image" Target="../media/image59.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6.svg"/><Relationship Id="rId10" Type="http://schemas.openxmlformats.org/officeDocument/2006/relationships/image" Target="../media/image62.jpeg"/><Relationship Id="rId4" Type="http://schemas.openxmlformats.org/officeDocument/2006/relationships/image" Target="../media/image55.png"/><Relationship Id="rId9"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jpeg"/><Relationship Id="rId7" Type="http://schemas.openxmlformats.org/officeDocument/2006/relationships/image" Target="../media/image64.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jpeg"/><Relationship Id="rId7"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jpeg"/><Relationship Id="rId7" Type="http://schemas.openxmlformats.org/officeDocument/2006/relationships/image" Target="../media/image64.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1.svg"/><Relationship Id="rId4" Type="http://schemas.openxmlformats.org/officeDocument/2006/relationships/image" Target="../media/image18.jpe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3.jpe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jpeg"/><Relationship Id="rId7" Type="http://schemas.openxmlformats.org/officeDocument/2006/relationships/image" Target="../media/image75.svg"/><Relationship Id="rId12"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26.svg"/><Relationship Id="rId10" Type="http://schemas.openxmlformats.org/officeDocument/2006/relationships/image" Target="../media/image78.png"/><Relationship Id="rId4" Type="http://schemas.openxmlformats.org/officeDocument/2006/relationships/image" Target="../media/image25.png"/><Relationship Id="rId9" Type="http://schemas.openxmlformats.org/officeDocument/2006/relationships/image" Target="../media/image77.sv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28.sv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1.jpeg"/><Relationship Id="rId5" Type="http://schemas.openxmlformats.org/officeDocument/2006/relationships/image" Target="../media/image28.svg"/><Relationship Id="rId10" Type="http://schemas.openxmlformats.org/officeDocument/2006/relationships/image" Target="../media/image40.jpeg"/><Relationship Id="rId4" Type="http://schemas.openxmlformats.org/officeDocument/2006/relationships/image" Target="../media/image27.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45.jpg"/><Relationship Id="rId5" Type="http://schemas.openxmlformats.org/officeDocument/2006/relationships/image" Target="../media/image3.sv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jpeg"/><Relationship Id="rId7" Type="http://schemas.openxmlformats.org/officeDocument/2006/relationships/image" Target="../media/image49.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svg"/><Relationship Id="rId10" Type="http://schemas.openxmlformats.org/officeDocument/2006/relationships/image" Target="../media/image54.jpeg"/><Relationship Id="rId4" Type="http://schemas.openxmlformats.org/officeDocument/2006/relationships/image" Target="../media/image2.png"/><Relationship Id="rId9"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1016000" y="2413000"/>
            <a:ext cx="10160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800" b="1" i="0" u="none" strike="noStrike">
                <a:solidFill>
                  <a:srgbClr val="FFFFFF"/>
                </a:solidFill>
                <a:latin typeface="Noto Sans SC"/>
                <a:ea typeface="Noto Sans SC"/>
                <a:cs typeface="Noto Sans SC"/>
                <a:sym typeface="Noto Sans SC"/>
              </a:rPr>
              <a:t>西安京维智网科技有限公司</a:t>
            </a:r>
            <a:endParaRPr lang="en-US" sz="1100"/>
          </a:p>
        </p:txBody>
      </p:sp>
      <p:sp>
        <p:nvSpPr>
          <p:cNvPr id="5" name="AutoShape 5"/>
          <p:cNvSpPr/>
          <p:nvPr/>
        </p:nvSpPr>
        <p:spPr>
          <a:xfrm>
            <a:off x="5334000" y="3429000"/>
            <a:ext cx="1524000" cy="50800"/>
          </a:xfrm>
          <a:prstGeom prst="roundRect">
            <a:avLst>
              <a:gd name="adj" fmla="val 0"/>
            </a:avLst>
          </a:prstGeom>
          <a:solidFill>
            <a:srgbClr val="36A2EB">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1016000" y="3733800"/>
            <a:ext cx="10160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0" i="0" u="none" strike="noStrike" dirty="0" err="1">
                <a:solidFill>
                  <a:srgbClr val="E5E7EB"/>
                </a:solidFill>
                <a:latin typeface="Noto Sans SC"/>
                <a:ea typeface="Noto Sans SC"/>
                <a:cs typeface="Noto Sans SC"/>
                <a:sym typeface="Noto Sans SC"/>
              </a:rPr>
              <a:t>智慧链接未来，科技引领创新</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FFFFFF"/>
                </a:solidFill>
                <a:latin typeface="Noto Sans SC"/>
                <a:ea typeface="Noto Sans SC"/>
                <a:cs typeface="Noto Sans SC"/>
                <a:sym typeface="Noto Sans SC"/>
              </a:rPr>
              <a:t>成功案例 - 国网（西安）环保技术中心项目</a:t>
            </a:r>
            <a:endParaRPr lang="en-US" sz="1100"/>
          </a:p>
        </p:txBody>
      </p:sp>
      <p:cxnSp>
        <p:nvCxnSpPr>
          <p:cNvPr id="5" name="Connector 5"/>
          <p:cNvCxnSpPr/>
          <p:nvPr/>
        </p:nvCxnSpPr>
        <p:spPr>
          <a:xfrm rot="-4092">
            <a:off x="762004" y="1212850"/>
            <a:ext cx="10668000" cy="12700"/>
          </a:xfrm>
          <a:prstGeom prst="straightConnector1">
            <a:avLst/>
          </a:prstGeom>
          <a:solidFill>
            <a:srgbClr val="DEE0E3">
              <a:alpha val="100000"/>
            </a:srgbClr>
          </a:solidFill>
          <a:ln w="12700" cap="flat" cmpd="sng">
            <a:solidFill>
              <a:srgbClr val="36A2EB">
                <a:alpha val="50000"/>
              </a:srgbClr>
            </a:solidFill>
            <a:prstDash val="solid"/>
            <a:round/>
            <a:headEnd type="none" w="med" len="med"/>
            <a:tailEnd type="none" w="med" len="med"/>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55600" cy="355600"/>
          </a:xfrm>
          <a:prstGeom prst="rect">
            <a:avLst/>
          </a:prstGeom>
        </p:spPr>
      </p:pic>
      <p:sp>
        <p:nvSpPr>
          <p:cNvPr id="7" name="AutoShape 7"/>
          <p:cNvSpPr/>
          <p:nvPr/>
        </p:nvSpPr>
        <p:spPr>
          <a:xfrm>
            <a:off x="1320800" y="180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项目背景</a:t>
            </a:r>
            <a:endParaRPr lang="en-US" sz="1100"/>
          </a:p>
        </p:txBody>
      </p:sp>
      <p:sp>
        <p:nvSpPr>
          <p:cNvPr id="8" name="AutoShape 8"/>
          <p:cNvSpPr/>
          <p:nvPr/>
        </p:nvSpPr>
        <p:spPr>
          <a:xfrm>
            <a:off x="1320800" y="2209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国网（西安）环保技术中心有限公司2025年第一次工程服务公开招标采购项目。</a:t>
            </a:r>
            <a:endParaRPr lang="en-US" sz="110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175000"/>
            <a:ext cx="355600" cy="355600"/>
          </a:xfrm>
          <a:prstGeom prst="rect">
            <a:avLst/>
          </a:prstGeom>
        </p:spPr>
      </p:pic>
      <p:sp>
        <p:nvSpPr>
          <p:cNvPr id="10" name="AutoShape 10"/>
          <p:cNvSpPr/>
          <p:nvPr/>
        </p:nvSpPr>
        <p:spPr>
          <a:xfrm>
            <a:off x="1320800" y="3200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项目内容</a:t>
            </a:r>
            <a:endParaRPr lang="en-US" sz="1100"/>
          </a:p>
        </p:txBody>
      </p:sp>
      <p:sp>
        <p:nvSpPr>
          <p:cNvPr id="11" name="AutoShape 11"/>
          <p:cNvSpPr/>
          <p:nvPr/>
        </p:nvSpPr>
        <p:spPr>
          <a:xfrm>
            <a:off x="1320800" y="3606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为该项目提供全面、专业的工程技术服务，涵盖项目全周期管理。</a:t>
            </a:r>
            <a:endParaRPr lang="en-US" sz="110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572000"/>
            <a:ext cx="355600" cy="355600"/>
          </a:xfrm>
          <a:prstGeom prst="rect">
            <a:avLst/>
          </a:prstGeom>
        </p:spPr>
      </p:pic>
      <p:sp>
        <p:nvSpPr>
          <p:cNvPr id="13" name="AutoShape 13"/>
          <p:cNvSpPr/>
          <p:nvPr/>
        </p:nvSpPr>
        <p:spPr>
          <a:xfrm>
            <a:off x="1320800" y="4597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项目成果</a:t>
            </a:r>
            <a:endParaRPr lang="en-US" sz="1100"/>
          </a:p>
        </p:txBody>
      </p:sp>
      <p:sp>
        <p:nvSpPr>
          <p:cNvPr id="14" name="AutoShape 14"/>
          <p:cNvSpPr/>
          <p:nvPr/>
        </p:nvSpPr>
        <p:spPr>
          <a:xfrm>
            <a:off x="1320800" y="5003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凭借卓越的技术方案和服务承诺，在激烈竞争中脱颖而出，成功中标。</a:t>
            </a:r>
            <a:endParaRPr lang="en-US" sz="1100"/>
          </a:p>
        </p:txBody>
      </p:sp>
      <p:cxnSp>
        <p:nvCxnSpPr>
          <p:cNvPr id="15" name="Connector 15"/>
          <p:cNvCxnSpPr/>
          <p:nvPr/>
        </p:nvCxnSpPr>
        <p:spPr>
          <a:xfrm rot="5388540">
            <a:off x="4191000" y="3676661"/>
            <a:ext cx="3810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6" name="Picture 16"/>
          <p:cNvPicPr>
            <a:picLocks noChangeAspect="1"/>
          </p:cNvPicPr>
          <p:nvPr/>
        </p:nvPicPr>
        <p:blipFill>
          <a:blip r:embed="rId10"/>
          <a:srcRect l="10000" r="10000"/>
          <a:stretch>
            <a:fillRect/>
          </a:stretch>
        </p:blipFill>
        <p:spPr>
          <a:xfrm>
            <a:off x="6477000" y="1778000"/>
            <a:ext cx="5080000" cy="2857500"/>
          </a:xfrm>
          <a:prstGeom prst="roundRect">
            <a:avLst>
              <a:gd name="adj" fmla="val 3555"/>
            </a:avLst>
          </a:prstGeom>
          <a:noFill/>
          <a:ln w="25400" cap="flat" cmpd="sng">
            <a:solidFill>
              <a:srgbClr val="36A2EB">
                <a:alpha val="100000"/>
              </a:srgbClr>
            </a:solidFill>
            <a:prstDash val="solid"/>
            <a:round/>
          </a:ln>
        </p:spPr>
      </p:pic>
      <p:sp>
        <p:nvSpPr>
          <p:cNvPr id="17" name="AutoShape 17"/>
          <p:cNvSpPr/>
          <p:nvPr/>
        </p:nvSpPr>
        <p:spPr>
          <a:xfrm>
            <a:off x="6477000" y="4826000"/>
            <a:ext cx="5080000" cy="2794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D1D5DB"/>
                </a:solidFill>
                <a:latin typeface="Noto Sans SC"/>
                <a:ea typeface="Noto Sans SC"/>
                <a:cs typeface="Noto Sans SC"/>
                <a:sym typeface="Noto Sans SC"/>
              </a:rPr>
              <a:t>国网（西安）环保技术中心</a:t>
            </a:r>
            <a:endParaRPr lang="en-US"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97536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dirty="0" err="1">
                <a:solidFill>
                  <a:srgbClr val="FFFFFF"/>
                </a:solidFill>
                <a:latin typeface="Noto Sans SC"/>
                <a:ea typeface="Noto Sans SC"/>
                <a:cs typeface="Noto Sans SC"/>
                <a:sym typeface="Noto Sans SC"/>
              </a:rPr>
              <a:t>成功案例</a:t>
            </a:r>
            <a:r>
              <a:rPr lang="en-US" sz="3200" b="1" i="0" u="none" strike="noStrike" dirty="0">
                <a:solidFill>
                  <a:srgbClr val="FFFFFF"/>
                </a:solidFill>
                <a:latin typeface="Noto Sans SC"/>
                <a:ea typeface="Noto Sans SC"/>
                <a:cs typeface="Noto Sans SC"/>
                <a:sym typeface="Noto Sans SC"/>
              </a:rPr>
              <a:t> – </a:t>
            </a:r>
            <a:r>
              <a:rPr lang="zh-CN" altLang="en-US" sz="3200" b="1" dirty="0">
                <a:solidFill>
                  <a:srgbClr val="FFFFFF"/>
                </a:solidFill>
                <a:latin typeface="Noto Sans SC"/>
                <a:ea typeface="Noto Sans SC"/>
                <a:cs typeface="Noto Sans SC"/>
                <a:sym typeface="Noto Sans SC"/>
              </a:rPr>
              <a:t>中国能源建设集团陕西电力设计院</a:t>
            </a:r>
            <a:r>
              <a:rPr lang="en-US" sz="3200" b="1" i="0" u="none" strike="noStrike" dirty="0" err="1">
                <a:solidFill>
                  <a:srgbClr val="FFFFFF"/>
                </a:solidFill>
                <a:latin typeface="Noto Sans SC"/>
                <a:ea typeface="Noto Sans SC"/>
                <a:cs typeface="Noto Sans SC"/>
                <a:sym typeface="Noto Sans SC"/>
              </a:rPr>
              <a:t>项目</a:t>
            </a:r>
            <a:endParaRPr lang="en-US" sz="1100" dirty="0"/>
          </a:p>
        </p:txBody>
      </p:sp>
      <p:cxnSp>
        <p:nvCxnSpPr>
          <p:cNvPr id="5" name="Connector 5"/>
          <p:cNvCxnSpPr/>
          <p:nvPr/>
        </p:nvCxnSpPr>
        <p:spPr>
          <a:xfrm rot="-4092">
            <a:off x="762004" y="1162050"/>
            <a:ext cx="10668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55600" cy="355600"/>
          </a:xfrm>
          <a:prstGeom prst="rect">
            <a:avLst/>
          </a:prstGeom>
        </p:spPr>
      </p:pic>
      <p:sp>
        <p:nvSpPr>
          <p:cNvPr id="7" name="AutoShape 7"/>
          <p:cNvSpPr/>
          <p:nvPr/>
        </p:nvSpPr>
        <p:spPr>
          <a:xfrm>
            <a:off x="1320800" y="180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项目背景</a:t>
            </a:r>
            <a:endParaRPr lang="en-US" sz="1100"/>
          </a:p>
        </p:txBody>
      </p:sp>
      <p:sp>
        <p:nvSpPr>
          <p:cNvPr id="8" name="AutoShape 8"/>
          <p:cNvSpPr/>
          <p:nvPr/>
        </p:nvSpPr>
        <p:spPr>
          <a:xfrm>
            <a:off x="1320800" y="2209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a:solidFill>
                  <a:srgbClr val="D1D5DB"/>
                </a:solidFill>
                <a:latin typeface="Noto Sans SC"/>
                <a:ea typeface="Noto Sans SC"/>
                <a:cs typeface="Noto Sans SC"/>
                <a:sym typeface="Noto Sans SC"/>
              </a:rPr>
              <a:t>云南电网有限责任公司2025年第13批货物类整合专项采购（公开招标）。</a:t>
            </a:r>
            <a:endParaRPr lang="en-US" sz="1100"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175000"/>
            <a:ext cx="355600" cy="355600"/>
          </a:xfrm>
          <a:prstGeom prst="rect">
            <a:avLst/>
          </a:prstGeom>
        </p:spPr>
      </p:pic>
      <p:sp>
        <p:nvSpPr>
          <p:cNvPr id="10" name="AutoShape 10"/>
          <p:cNvSpPr/>
          <p:nvPr/>
        </p:nvSpPr>
        <p:spPr>
          <a:xfrm>
            <a:off x="1320800" y="3200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项目内容</a:t>
            </a:r>
            <a:endParaRPr lang="en-US" sz="1100"/>
          </a:p>
        </p:txBody>
      </p:sp>
      <p:sp>
        <p:nvSpPr>
          <p:cNvPr id="11" name="AutoShape 11"/>
          <p:cNvSpPr/>
          <p:nvPr/>
        </p:nvSpPr>
        <p:spPr>
          <a:xfrm>
            <a:off x="1320800" y="3606800"/>
            <a:ext cx="4826000" cy="2794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积极参与该项目的投标工作。</a:t>
            </a:r>
            <a:endParaRPr lang="en-US" sz="110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318000"/>
            <a:ext cx="355600" cy="355600"/>
          </a:xfrm>
          <a:prstGeom prst="rect">
            <a:avLst/>
          </a:prstGeom>
        </p:spPr>
      </p:pic>
      <p:sp>
        <p:nvSpPr>
          <p:cNvPr id="13" name="AutoShape 13"/>
          <p:cNvSpPr/>
          <p:nvPr/>
        </p:nvSpPr>
        <p:spPr>
          <a:xfrm>
            <a:off x="1320800" y="434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项目成果</a:t>
            </a:r>
            <a:endParaRPr lang="en-US" sz="1100"/>
          </a:p>
        </p:txBody>
      </p:sp>
      <p:sp>
        <p:nvSpPr>
          <p:cNvPr id="14" name="AutoShape 14"/>
          <p:cNvSpPr/>
          <p:nvPr/>
        </p:nvSpPr>
        <p:spPr>
          <a:xfrm>
            <a:off x="1320800" y="4749800"/>
            <a:ext cx="4826000" cy="2794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D1D5DB"/>
                </a:solidFill>
                <a:latin typeface="Noto Sans SC"/>
                <a:ea typeface="Noto Sans SC"/>
                <a:cs typeface="Noto Sans SC"/>
                <a:sym typeface="Noto Sans SC"/>
              </a:rPr>
              <a:t>成开标环节，展示了公司竞争力</a:t>
            </a:r>
            <a:r>
              <a:rPr lang="en-US" sz="1400" b="0" i="0" u="none" strike="noStrike" dirty="0">
                <a:solidFill>
                  <a:srgbClr val="D1D5DB"/>
                </a:solidFill>
                <a:latin typeface="Noto Sans SC"/>
                <a:ea typeface="Noto Sans SC"/>
                <a:cs typeface="Noto Sans SC"/>
                <a:sym typeface="Noto Sans SC"/>
              </a:rPr>
              <a:t>。</a:t>
            </a:r>
            <a:endParaRPr lang="en-US" sz="1100" dirty="0"/>
          </a:p>
        </p:txBody>
      </p:sp>
      <p:cxnSp>
        <p:nvCxnSpPr>
          <p:cNvPr id="15" name="Connector 15"/>
          <p:cNvCxnSpPr/>
          <p:nvPr/>
        </p:nvCxnSpPr>
        <p:spPr>
          <a:xfrm rot="5386777">
            <a:off x="4445000" y="3422662"/>
            <a:ext cx="3302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6" name="Picture 16"/>
          <p:cNvPicPr>
            <a:picLocks noChangeAspect="1"/>
          </p:cNvPicPr>
          <p:nvPr/>
        </p:nvPicPr>
        <p:blipFill>
          <a:blip r:embed="rId10"/>
          <a:srcRect t="16666" b="16666"/>
          <a:stretch>
            <a:fillRect/>
          </a:stretch>
        </p:blipFill>
        <p:spPr>
          <a:xfrm>
            <a:off x="6604000" y="1905000"/>
            <a:ext cx="4572000" cy="3048000"/>
          </a:xfrm>
          <a:prstGeom prst="roundRect">
            <a:avLst>
              <a:gd name="adj" fmla="val 5000"/>
            </a:avLst>
          </a:prstGeom>
          <a:noFill/>
          <a:ln w="25400" cap="flat" cmpd="sng">
            <a:solidFill>
              <a:srgbClr val="36A2EB">
                <a:alpha val="100000"/>
              </a:srgbClr>
            </a:solidFill>
            <a:prstDash val="solid"/>
            <a:round/>
          </a:ln>
          <a:effectLst>
            <a:outerShdw blurRad="254000" dir="2700000" algn="tl" rotWithShape="0">
              <a:srgbClr val="36A2EB">
                <a:alpha val="40000"/>
              </a:srgbClr>
            </a:outerShdw>
          </a:effectLst>
        </p:spPr>
      </p:pic>
      <p:cxnSp>
        <p:nvCxnSpPr>
          <p:cNvPr id="17" name="Connector 17"/>
          <p:cNvCxnSpPr/>
          <p:nvPr/>
        </p:nvCxnSpPr>
        <p:spPr>
          <a:xfrm rot="-4092">
            <a:off x="762004" y="5581650"/>
            <a:ext cx="10668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荣誉资质 - 高新技术企业</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406400" cy="406400"/>
          </a:xfrm>
          <a:prstGeom prst="rect">
            <a:avLst/>
          </a:prstGeom>
        </p:spPr>
      </p:pic>
      <p:sp>
        <p:nvSpPr>
          <p:cNvPr id="7" name="AutoShape 7"/>
          <p:cNvSpPr/>
          <p:nvPr/>
        </p:nvSpPr>
        <p:spPr>
          <a:xfrm>
            <a:off x="1422400" y="1803400"/>
            <a:ext cx="4572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a:ea typeface="Noto Sans SC"/>
                <a:cs typeface="Noto Sans SC"/>
                <a:sym typeface="Noto Sans SC"/>
              </a:rPr>
              <a:t>认证年份</a:t>
            </a:r>
            <a:endParaRPr lang="en-US" sz="1100"/>
          </a:p>
        </p:txBody>
      </p:sp>
      <p:sp>
        <p:nvSpPr>
          <p:cNvPr id="8" name="AutoShape 8"/>
          <p:cNvSpPr/>
          <p:nvPr/>
        </p:nvSpPr>
        <p:spPr>
          <a:xfrm>
            <a:off x="1422400" y="2260600"/>
            <a:ext cx="4572000" cy="304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0" i="0" u="none" strike="noStrike">
                <a:solidFill>
                  <a:srgbClr val="E5E7EB"/>
                </a:solidFill>
                <a:latin typeface="Noto Sans SC"/>
                <a:ea typeface="Noto Sans SC"/>
                <a:cs typeface="Noto Sans SC"/>
                <a:sym typeface="Noto Sans SC"/>
              </a:rPr>
              <a:t>2025年</a:t>
            </a:r>
            <a:endParaRPr lang="en-US" sz="110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048000"/>
            <a:ext cx="406400" cy="406400"/>
          </a:xfrm>
          <a:prstGeom prst="rect">
            <a:avLst/>
          </a:prstGeom>
        </p:spPr>
      </p:pic>
      <p:sp>
        <p:nvSpPr>
          <p:cNvPr id="10" name="AutoShape 10"/>
          <p:cNvSpPr/>
          <p:nvPr/>
        </p:nvSpPr>
        <p:spPr>
          <a:xfrm>
            <a:off x="1422400" y="3073400"/>
            <a:ext cx="4572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a:ea typeface="Noto Sans SC"/>
                <a:cs typeface="Noto Sans SC"/>
                <a:sym typeface="Noto Sans SC"/>
              </a:rPr>
              <a:t>认证机构</a:t>
            </a:r>
            <a:endParaRPr lang="en-US" sz="1100"/>
          </a:p>
        </p:txBody>
      </p:sp>
      <p:sp>
        <p:nvSpPr>
          <p:cNvPr id="11" name="AutoShape 11"/>
          <p:cNvSpPr/>
          <p:nvPr/>
        </p:nvSpPr>
        <p:spPr>
          <a:xfrm>
            <a:off x="1422400" y="3530600"/>
            <a:ext cx="4572000" cy="6096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600" b="0" i="0" u="none" strike="noStrike">
                <a:solidFill>
                  <a:srgbClr val="E5E7EB"/>
                </a:solidFill>
                <a:latin typeface="Noto Sans SC"/>
                <a:ea typeface="Noto Sans SC"/>
                <a:cs typeface="Noto Sans SC"/>
                <a:sym typeface="Noto Sans SC"/>
              </a:rPr>
              <a:t>全国高新技术企业认定管理工作领导小组办公室</a:t>
            </a:r>
            <a:endParaRPr lang="en-US" sz="1100"/>
          </a:p>
        </p:txBody>
      </p:sp>
      <p:cxnSp>
        <p:nvCxnSpPr>
          <p:cNvPr id="12" name="Connector 12"/>
          <p:cNvCxnSpPr/>
          <p:nvPr/>
        </p:nvCxnSpPr>
        <p:spPr>
          <a:xfrm rot="5382811">
            <a:off x="4826000" y="3041666"/>
            <a:ext cx="2540000" cy="12700"/>
          </a:xfrm>
          <a:prstGeom prst="straightConnector1">
            <a:avLst/>
          </a:prstGeom>
          <a:solidFill>
            <a:srgbClr val="DEE0E3">
              <a:alpha val="100000"/>
            </a:srgbClr>
          </a:solidFill>
          <a:ln w="12700" cap="flat" cmpd="sng">
            <a:solidFill>
              <a:srgbClr val="36A2EB">
                <a:alpha val="40000"/>
              </a:srgbClr>
            </a:solidFill>
            <a:prstDash val="dash"/>
            <a:round/>
            <a:headEnd type="none" w="med" len="med"/>
            <a:tailEnd type="none" w="med" len="med"/>
          </a:ln>
        </p:spPr>
      </p:cxnSp>
      <p:pic>
        <p:nvPicPr>
          <p:cNvPr id="13" name="Picture 13"/>
          <p:cNvPicPr>
            <a:picLocks noChangeAspect="1"/>
          </p:cNvPicPr>
          <p:nvPr/>
        </p:nvPicPr>
        <p:blipFill>
          <a:blip r:embed="rId8"/>
          <a:srcRect t="290" b="290"/>
          <a:stretch>
            <a:fillRect/>
          </a:stretch>
        </p:blipFill>
        <p:spPr>
          <a:xfrm>
            <a:off x="6604000" y="1778000"/>
            <a:ext cx="4826000" cy="3390900"/>
          </a:xfrm>
          <a:prstGeom prst="roundRect">
            <a:avLst>
              <a:gd name="adj" fmla="val 2996"/>
            </a:avLst>
          </a:prstGeom>
          <a:noFill/>
          <a:ln w="25400" cap="flat" cmpd="sng">
            <a:solidFill>
              <a:srgbClr val="36A2EB">
                <a:alpha val="100000"/>
              </a:srgbClr>
            </a:solidFill>
            <a:prstDash val="solid"/>
            <a:round/>
          </a:ln>
          <a:effectLst>
            <a:outerShdw blurRad="317500" dist="63500" dir="2700000" algn="tl" rotWithShape="0">
              <a:srgbClr val="000000">
                <a:alpha val="50000"/>
              </a:srgbClr>
            </a:outerShdw>
          </a:effectLst>
        </p:spPr>
      </p:pic>
      <p:cxnSp>
        <p:nvCxnSpPr>
          <p:cNvPr id="14" name="Connector 14"/>
          <p:cNvCxnSpPr/>
          <p:nvPr/>
        </p:nvCxnSpPr>
        <p:spPr>
          <a:xfrm rot="-4092">
            <a:off x="762004" y="4819650"/>
            <a:ext cx="10668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sp>
        <p:nvSpPr>
          <p:cNvPr id="15" name="AutoShape 15"/>
          <p:cNvSpPr/>
          <p:nvPr/>
        </p:nvSpPr>
        <p:spPr>
          <a:xfrm>
            <a:off x="762000" y="5080000"/>
            <a:ext cx="10668000" cy="6096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D1D5DB"/>
                </a:solidFill>
                <a:latin typeface="Noto Sans SC"/>
                <a:ea typeface="Noto Sans SC"/>
                <a:cs typeface="Noto Sans SC"/>
                <a:sym typeface="Noto Sans SC"/>
              </a:rPr>
              <a:t>国家级高新技术企业认证，是对我们技术实力与创新能力的权威认可。</a:t>
            </a:r>
            <a:endParaRPr lang="en-US"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荣誉资质 - 科技型中小企业</a:t>
            </a:r>
            <a:endParaRPr lang="en-US" sz="1100"/>
          </a:p>
        </p:txBody>
      </p:sp>
      <p:cxnSp>
        <p:nvCxnSpPr>
          <p:cNvPr id="5" name="Connector 5"/>
          <p:cNvCxnSpPr/>
          <p:nvPr/>
        </p:nvCxnSpPr>
        <p:spPr>
          <a:xfrm rot="-4092">
            <a:off x="762004" y="1212850"/>
            <a:ext cx="10668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55600" cy="355600"/>
          </a:xfrm>
          <a:prstGeom prst="rect">
            <a:avLst/>
          </a:prstGeom>
        </p:spPr>
      </p:pic>
      <p:sp>
        <p:nvSpPr>
          <p:cNvPr id="7" name="AutoShape 7"/>
          <p:cNvSpPr/>
          <p:nvPr/>
        </p:nvSpPr>
        <p:spPr>
          <a:xfrm>
            <a:off x="1371600" y="180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认证年份</a:t>
            </a:r>
            <a:endParaRPr lang="en-US" sz="1100"/>
          </a:p>
        </p:txBody>
      </p:sp>
      <p:sp>
        <p:nvSpPr>
          <p:cNvPr id="8" name="AutoShape 8"/>
          <p:cNvSpPr/>
          <p:nvPr/>
        </p:nvSpPr>
        <p:spPr>
          <a:xfrm>
            <a:off x="1371600" y="2209800"/>
            <a:ext cx="4826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2025年</a:t>
            </a:r>
            <a:endParaRPr lang="en-US" sz="110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048000"/>
            <a:ext cx="355600" cy="355600"/>
          </a:xfrm>
          <a:prstGeom prst="rect">
            <a:avLst/>
          </a:prstGeom>
        </p:spPr>
      </p:pic>
      <p:sp>
        <p:nvSpPr>
          <p:cNvPr id="10" name="AutoShape 10"/>
          <p:cNvSpPr/>
          <p:nvPr/>
        </p:nvSpPr>
        <p:spPr>
          <a:xfrm>
            <a:off x="1371600" y="307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认证机构</a:t>
            </a:r>
            <a:endParaRPr lang="en-US" sz="1100"/>
          </a:p>
        </p:txBody>
      </p:sp>
      <p:sp>
        <p:nvSpPr>
          <p:cNvPr id="11" name="AutoShape 11"/>
          <p:cNvSpPr/>
          <p:nvPr/>
        </p:nvSpPr>
        <p:spPr>
          <a:xfrm>
            <a:off x="1371600" y="3479800"/>
            <a:ext cx="4826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陕西省科学技术厅</a:t>
            </a:r>
            <a:endParaRPr lang="en-US" sz="1100"/>
          </a:p>
        </p:txBody>
      </p:sp>
      <p:cxnSp>
        <p:nvCxnSpPr>
          <p:cNvPr id="12" name="Connector 12"/>
          <p:cNvCxnSpPr/>
          <p:nvPr/>
        </p:nvCxnSpPr>
        <p:spPr>
          <a:xfrm rot="5380901">
            <a:off x="4953000" y="2914668"/>
            <a:ext cx="2286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3" name="Picture 13"/>
          <p:cNvPicPr>
            <a:picLocks noChangeAspect="1"/>
          </p:cNvPicPr>
          <p:nvPr/>
        </p:nvPicPr>
        <p:blipFill>
          <a:blip r:embed="rId8"/>
          <a:srcRect/>
          <a:stretch>
            <a:fillRect/>
          </a:stretch>
        </p:blipFill>
        <p:spPr>
          <a:xfrm>
            <a:off x="6604000" y="1778000"/>
            <a:ext cx="4826000" cy="3619500"/>
          </a:xfrm>
          <a:prstGeom prst="roundRect">
            <a:avLst>
              <a:gd name="adj" fmla="val 2807"/>
            </a:avLst>
          </a:prstGeom>
          <a:noFill/>
          <a:ln w="12700" cap="flat" cmpd="sng">
            <a:solidFill>
              <a:srgbClr val="36A2EB">
                <a:alpha val="50000"/>
              </a:srgbClr>
            </a:solidFill>
            <a:prstDash val="solid"/>
            <a:round/>
          </a:ln>
          <a:effectLst>
            <a:outerShdw blurRad="254000" dist="63500" dir="2700000" algn="tl" rotWithShape="0">
              <a:srgbClr val="000000">
                <a:alpha val="40000"/>
              </a:srgbClr>
            </a:outerShdw>
          </a:effectLst>
        </p:spPr>
      </p:pic>
      <p:sp>
        <p:nvSpPr>
          <p:cNvPr id="14" name="AutoShape 14"/>
          <p:cNvSpPr/>
          <p:nvPr/>
        </p:nvSpPr>
        <p:spPr>
          <a:xfrm>
            <a:off x="762000" y="4826000"/>
            <a:ext cx="10668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此认证标志着我们在科技创新方面的努力得到了地方政府的权威肯定，是公司技术实力与发展潜力的有力证明。</a:t>
            </a:r>
            <a:endParaRPr lang="en-US"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172A">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762000" y="508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荣誉资质 - 创新型中小企业</a:t>
            </a:r>
            <a:endParaRPr lang="en-US" sz="1100"/>
          </a:p>
        </p:txBody>
      </p:sp>
      <p:cxnSp>
        <p:nvCxnSpPr>
          <p:cNvPr id="4" name="Connector 4"/>
          <p:cNvCxnSpPr/>
          <p:nvPr/>
        </p:nvCxnSpPr>
        <p:spPr>
          <a:xfrm rot="-4092">
            <a:off x="762004" y="1212850"/>
            <a:ext cx="10668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55600" cy="355600"/>
          </a:xfrm>
          <a:prstGeom prst="rect">
            <a:avLst/>
          </a:prstGeom>
        </p:spPr>
      </p:pic>
      <p:sp>
        <p:nvSpPr>
          <p:cNvPr id="6" name="AutoShape 6"/>
          <p:cNvSpPr/>
          <p:nvPr/>
        </p:nvSpPr>
        <p:spPr>
          <a:xfrm>
            <a:off x="1320800" y="180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认证年份</a:t>
            </a:r>
            <a:endParaRPr lang="en-US" sz="1100"/>
          </a:p>
        </p:txBody>
      </p:sp>
      <p:sp>
        <p:nvSpPr>
          <p:cNvPr id="7" name="AutoShape 7"/>
          <p:cNvSpPr/>
          <p:nvPr/>
        </p:nvSpPr>
        <p:spPr>
          <a:xfrm>
            <a:off x="1320800" y="2209800"/>
            <a:ext cx="4826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CBD5E1"/>
                </a:solidFill>
                <a:latin typeface="Noto Sans SC"/>
                <a:ea typeface="Noto Sans SC"/>
                <a:cs typeface="Noto Sans SC"/>
                <a:sym typeface="Noto Sans SC"/>
              </a:rPr>
              <a:t>2025年</a:t>
            </a:r>
            <a:endParaRPr lang="en-US" sz="1100"/>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048000"/>
            <a:ext cx="355600" cy="355600"/>
          </a:xfrm>
          <a:prstGeom prst="rect">
            <a:avLst/>
          </a:prstGeom>
        </p:spPr>
      </p:pic>
      <p:sp>
        <p:nvSpPr>
          <p:cNvPr id="9" name="AutoShape 9"/>
          <p:cNvSpPr/>
          <p:nvPr/>
        </p:nvSpPr>
        <p:spPr>
          <a:xfrm>
            <a:off x="1320800" y="307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认证机构</a:t>
            </a:r>
            <a:endParaRPr lang="en-US" sz="1100"/>
          </a:p>
        </p:txBody>
      </p:sp>
      <p:sp>
        <p:nvSpPr>
          <p:cNvPr id="10" name="AutoShape 10"/>
          <p:cNvSpPr/>
          <p:nvPr/>
        </p:nvSpPr>
        <p:spPr>
          <a:xfrm>
            <a:off x="1320800" y="3479800"/>
            <a:ext cx="4826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CBD5E1"/>
                </a:solidFill>
                <a:latin typeface="Noto Sans SC"/>
                <a:ea typeface="Noto Sans SC"/>
                <a:cs typeface="Noto Sans SC"/>
                <a:sym typeface="Noto Sans SC"/>
              </a:rPr>
              <a:t>西安市工业和信息化局</a:t>
            </a:r>
            <a:endParaRPr lang="en-US" sz="1100"/>
          </a:p>
        </p:txBody>
      </p:sp>
      <p:cxnSp>
        <p:nvCxnSpPr>
          <p:cNvPr id="11" name="Connector 11"/>
          <p:cNvCxnSpPr/>
          <p:nvPr/>
        </p:nvCxnSpPr>
        <p:spPr>
          <a:xfrm rot="5380901">
            <a:off x="4953000" y="2914668"/>
            <a:ext cx="2286000" cy="12700"/>
          </a:xfrm>
          <a:prstGeom prst="straightConnector1">
            <a:avLst/>
          </a:prstGeom>
          <a:solidFill>
            <a:srgbClr val="DEE0E3">
              <a:alpha val="100000"/>
            </a:srgbClr>
          </a:solidFill>
          <a:ln w="12700" cap="flat" cmpd="sng">
            <a:solidFill>
              <a:srgbClr val="36A2EB">
                <a:alpha val="40000"/>
              </a:srgbClr>
            </a:solidFill>
            <a:prstDash val="dash"/>
            <a:round/>
            <a:headEnd type="none" w="med" len="med"/>
            <a:tailEnd type="none" w="med" len="med"/>
          </a:ln>
        </p:spPr>
      </p:cxnSp>
      <p:pic>
        <p:nvPicPr>
          <p:cNvPr id="12" name="Picture 12"/>
          <p:cNvPicPr>
            <a:picLocks noChangeAspect="1"/>
          </p:cNvPicPr>
          <p:nvPr/>
        </p:nvPicPr>
        <p:blipFill>
          <a:blip r:embed="rId8"/>
          <a:srcRect l="52" r="52"/>
          <a:stretch>
            <a:fillRect/>
          </a:stretch>
        </p:blipFill>
        <p:spPr>
          <a:xfrm>
            <a:off x="6604000" y="1778000"/>
            <a:ext cx="4826000" cy="4025900"/>
          </a:xfrm>
          <a:prstGeom prst="roundRect">
            <a:avLst>
              <a:gd name="adj" fmla="val 2523"/>
            </a:avLst>
          </a:prstGeom>
          <a:noFill/>
          <a:ln w="25400" cap="flat" cmpd="sng">
            <a:solidFill>
              <a:srgbClr val="36A2EB">
                <a:alpha val="60000"/>
              </a:srgbClr>
            </a:solidFill>
            <a:prstDash val="solid"/>
            <a:round/>
          </a:ln>
          <a:effectLst>
            <a:outerShdw blurRad="254000" dir="2700000" algn="tl" rotWithShape="0">
              <a:srgbClr val="36A2EB">
                <a:alpha val="30000"/>
              </a:srgbClr>
            </a:outerShdw>
          </a:effectLst>
        </p:spPr>
      </p:pic>
      <p:sp>
        <p:nvSpPr>
          <p:cNvPr id="13" name="AutoShape 13"/>
          <p:cNvSpPr/>
          <p:nvPr/>
        </p:nvSpPr>
        <p:spPr>
          <a:xfrm>
            <a:off x="762000" y="4826000"/>
            <a:ext cx="10668000" cy="558800"/>
          </a:xfrm>
          <a:prstGeom prst="rect">
            <a:avLst/>
          </a:prstGeom>
          <a:noFill/>
          <a:ln w="12700" cap="flat" cmpd="sng">
            <a:noFill/>
            <a:prstDash val="solid"/>
            <a:round/>
          </a:ln>
        </p:spPr>
        <p:txBody>
          <a:bodyPr vert="horz" wrap="square" lIns="0" tIns="0" rIns="0" bIns="0" rtlCol="0" anchor="t" anchorCtr="0"/>
          <a:lstStyle/>
          <a:p>
            <a:pPr indent="0" algn="ctr">
              <a:lnSpc>
                <a:spcPct val="116666"/>
              </a:lnSpc>
              <a:defRPr/>
            </a:pPr>
            <a:r>
              <a:rPr lang="en-US" sz="1400" b="0" i="0" u="none" strike="noStrike">
                <a:solidFill>
                  <a:srgbClr val="CBD5E1"/>
                </a:solidFill>
                <a:latin typeface="Noto Sans SC"/>
                <a:ea typeface="Noto Sans SC"/>
                <a:cs typeface="Noto Sans SC"/>
                <a:sym typeface="Noto Sans SC"/>
              </a:rPr>
              <a:t>此认证不仅是对我们过往努力的肯定，更是激励我们持续进行技术创新和产品升级的动力源泉。</a:t>
            </a:r>
            <a:endParaRPr lang="en-US"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5080000" cy="609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团队介绍</a:t>
            </a:r>
            <a:endParaRPr lang="en-US" sz="1100"/>
          </a:p>
        </p:txBody>
      </p:sp>
      <p:cxnSp>
        <p:nvCxnSpPr>
          <p:cNvPr id="5" name="Connector 5"/>
          <p:cNvCxnSpPr/>
          <p:nvPr/>
        </p:nvCxnSpPr>
        <p:spPr>
          <a:xfrm rot="-4092">
            <a:off x="762004" y="1263650"/>
            <a:ext cx="10668000" cy="12700"/>
          </a:xfrm>
          <a:prstGeom prst="straightConnector1">
            <a:avLst/>
          </a:prstGeom>
          <a:solidFill>
            <a:srgbClr val="DEE0E3">
              <a:alpha val="100000"/>
            </a:srgbClr>
          </a:solidFill>
          <a:ln w="12700" cap="flat" cmpd="sng">
            <a:solidFill>
              <a:srgbClr val="36A2EB">
                <a:alpha val="50000"/>
              </a:srgbClr>
            </a:solidFill>
            <a:prstDash val="solid"/>
            <a:round/>
            <a:headEnd type="none" w="med" len="med"/>
            <a:tailEnd type="none" w="med" len="med"/>
          </a:ln>
        </p:spPr>
      </p:cxnSp>
      <p:pic>
        <p:nvPicPr>
          <p:cNvPr id="6" name="Picture 6"/>
          <p:cNvPicPr>
            <a:picLocks noChangeAspect="1"/>
          </p:cNvPicPr>
          <p:nvPr/>
        </p:nvPicPr>
        <p:blipFill>
          <a:blip r:embed="rId4"/>
          <a:srcRect t="1127" b="1127"/>
          <a:stretch>
            <a:fillRect/>
          </a:stretch>
        </p:blipFill>
        <p:spPr>
          <a:xfrm>
            <a:off x="762000" y="1778000"/>
            <a:ext cx="5080000" cy="3302000"/>
          </a:xfrm>
          <a:prstGeom prst="roundRect">
            <a:avLst>
              <a:gd name="adj" fmla="val 4615"/>
            </a:avLst>
          </a:prstGeom>
          <a:noFill/>
          <a:ln w="25400" cap="flat" cmpd="sng">
            <a:solidFill>
              <a:srgbClr val="36A2EB">
                <a:alpha val="100000"/>
              </a:srgbClr>
            </a:solidFill>
            <a:prstDash val="solid"/>
            <a:round/>
          </a:ln>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0000" y="1778000"/>
            <a:ext cx="355600" cy="355600"/>
          </a:xfrm>
          <a:prstGeom prst="rect">
            <a:avLst/>
          </a:prstGeom>
        </p:spPr>
      </p:pic>
      <p:sp>
        <p:nvSpPr>
          <p:cNvPr id="8" name="AutoShape 8"/>
          <p:cNvSpPr/>
          <p:nvPr/>
        </p:nvSpPr>
        <p:spPr>
          <a:xfrm>
            <a:off x="6858000" y="1803400"/>
            <a:ext cx="4572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a:ea typeface="Noto Sans SC"/>
                <a:cs typeface="Noto Sans SC"/>
                <a:sym typeface="Noto Sans SC"/>
              </a:rPr>
              <a:t>核心团队成员</a:t>
            </a:r>
            <a:endParaRPr lang="en-US" sz="1100"/>
          </a:p>
        </p:txBody>
      </p:sp>
      <p:sp>
        <p:nvSpPr>
          <p:cNvPr id="9" name="AutoShape 9"/>
          <p:cNvSpPr/>
          <p:nvPr/>
        </p:nvSpPr>
        <p:spPr>
          <a:xfrm>
            <a:off x="6858000" y="2286000"/>
            <a:ext cx="4572000" cy="304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0" i="0" u="none" strike="noStrike">
                <a:solidFill>
                  <a:srgbClr val="E5E7EB"/>
                </a:solidFill>
                <a:latin typeface="Noto Sans SC"/>
                <a:ea typeface="Noto Sans SC"/>
                <a:cs typeface="Noto Sans SC"/>
                <a:sym typeface="Noto Sans SC"/>
              </a:rPr>
              <a:t>关亚彬 - 法定代表人</a:t>
            </a:r>
            <a:endParaRPr lang="en-US" sz="1100"/>
          </a:p>
        </p:txBody>
      </p:sp>
      <p:cxnSp>
        <p:nvCxnSpPr>
          <p:cNvPr id="10" name="Connector 10"/>
          <p:cNvCxnSpPr/>
          <p:nvPr/>
        </p:nvCxnSpPr>
        <p:spPr>
          <a:xfrm rot="-8594">
            <a:off x="6350008" y="2838450"/>
            <a:ext cx="5080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0000" y="3225800"/>
            <a:ext cx="355600" cy="355600"/>
          </a:xfrm>
          <a:prstGeom prst="rect">
            <a:avLst/>
          </a:prstGeom>
        </p:spPr>
      </p:pic>
      <p:sp>
        <p:nvSpPr>
          <p:cNvPr id="12" name="AutoShape 12"/>
          <p:cNvSpPr/>
          <p:nvPr/>
        </p:nvSpPr>
        <p:spPr>
          <a:xfrm>
            <a:off x="6858000" y="3251200"/>
            <a:ext cx="4572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a:ea typeface="Noto Sans SC"/>
                <a:cs typeface="Noto Sans SC"/>
                <a:sym typeface="Noto Sans SC"/>
              </a:rPr>
              <a:t>团队优势</a:t>
            </a:r>
            <a:endParaRPr lang="en-US" sz="1100"/>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58000" y="3810000"/>
            <a:ext cx="203200" cy="203200"/>
          </a:xfrm>
          <a:prstGeom prst="rect">
            <a:avLst/>
          </a:prstGeom>
        </p:spPr>
      </p:pic>
      <p:sp>
        <p:nvSpPr>
          <p:cNvPr id="14" name="AutoShape 14"/>
          <p:cNvSpPr/>
          <p:nvPr/>
        </p:nvSpPr>
        <p:spPr>
          <a:xfrm>
            <a:off x="7239000" y="3810000"/>
            <a:ext cx="4318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丰富的行业经验与技术积累</a:t>
            </a:r>
            <a:endParaRPr lang="en-US" sz="1100"/>
          </a:p>
        </p:txBody>
      </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58000" y="4318000"/>
            <a:ext cx="203200" cy="203200"/>
          </a:xfrm>
          <a:prstGeom prst="rect">
            <a:avLst/>
          </a:prstGeom>
        </p:spPr>
      </p:pic>
      <p:sp>
        <p:nvSpPr>
          <p:cNvPr id="16" name="AutoShape 16"/>
          <p:cNvSpPr/>
          <p:nvPr/>
        </p:nvSpPr>
        <p:spPr>
          <a:xfrm>
            <a:off x="7239000" y="4318000"/>
            <a:ext cx="4318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专业、高效的协作模式</a:t>
            </a:r>
            <a:endParaRPr lang="en-US" sz="1100"/>
          </a:p>
        </p:txBody>
      </p:sp>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58000" y="4826000"/>
            <a:ext cx="203200" cy="203200"/>
          </a:xfrm>
          <a:prstGeom prst="rect">
            <a:avLst/>
          </a:prstGeom>
        </p:spPr>
      </p:pic>
      <p:sp>
        <p:nvSpPr>
          <p:cNvPr id="18" name="AutoShape 18"/>
          <p:cNvSpPr/>
          <p:nvPr/>
        </p:nvSpPr>
        <p:spPr>
          <a:xfrm>
            <a:off x="7239000" y="4826000"/>
            <a:ext cx="4318000" cy="279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持续创新的探索精神</a:t>
            </a:r>
            <a:endParaRPr lang="en-US"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762000" y="508000"/>
            <a:ext cx="508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未来展望</a:t>
            </a:r>
            <a:endParaRPr lang="en-US" sz="1100"/>
          </a:p>
        </p:txBody>
      </p:sp>
      <p:cxnSp>
        <p:nvCxnSpPr>
          <p:cNvPr id="4" name="Connector 4"/>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55600" cy="355600"/>
          </a:xfrm>
          <a:prstGeom prst="rect">
            <a:avLst/>
          </a:prstGeom>
        </p:spPr>
      </p:pic>
      <p:sp>
        <p:nvSpPr>
          <p:cNvPr id="6" name="AutoShape 6"/>
          <p:cNvSpPr/>
          <p:nvPr/>
        </p:nvSpPr>
        <p:spPr>
          <a:xfrm>
            <a:off x="1320800" y="1803400"/>
            <a:ext cx="4572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a:ea typeface="Noto Sans SC"/>
                <a:cs typeface="Noto Sans SC"/>
                <a:sym typeface="Noto Sans SC"/>
              </a:rPr>
              <a:t>发展方向</a:t>
            </a:r>
            <a:endParaRPr lang="en-US" sz="1100"/>
          </a:p>
        </p:txBody>
      </p:sp>
      <p:sp>
        <p:nvSpPr>
          <p:cNvPr id="7" name="AutoShape 7"/>
          <p:cNvSpPr/>
          <p:nvPr/>
        </p:nvSpPr>
        <p:spPr>
          <a:xfrm>
            <a:off x="1320800" y="2286000"/>
            <a:ext cx="4572000" cy="8382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继续深耕信息系统集成、人工智能、物联网等领域，不断提升技术实力和服务水平。</a:t>
            </a:r>
            <a:endParaRPr lang="en-US" sz="1100"/>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556000"/>
            <a:ext cx="355600" cy="355600"/>
          </a:xfrm>
          <a:prstGeom prst="rect">
            <a:avLst/>
          </a:prstGeom>
        </p:spPr>
      </p:pic>
      <p:sp>
        <p:nvSpPr>
          <p:cNvPr id="9" name="AutoShape 9"/>
          <p:cNvSpPr/>
          <p:nvPr/>
        </p:nvSpPr>
        <p:spPr>
          <a:xfrm>
            <a:off x="1320800" y="3581400"/>
            <a:ext cx="4572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a:ea typeface="Noto Sans SC"/>
                <a:cs typeface="Noto Sans SC"/>
                <a:sym typeface="Noto Sans SC"/>
              </a:rPr>
              <a:t>战略目标</a:t>
            </a:r>
            <a:endParaRPr lang="en-US" sz="1100"/>
          </a:p>
        </p:txBody>
      </p:sp>
      <p:sp>
        <p:nvSpPr>
          <p:cNvPr id="10" name="AutoShape 10"/>
          <p:cNvSpPr/>
          <p:nvPr/>
        </p:nvSpPr>
        <p:spPr>
          <a:xfrm>
            <a:off x="1320800" y="40640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E5E7EB"/>
                </a:solidFill>
                <a:latin typeface="Noto Sans SC"/>
                <a:ea typeface="Noto Sans SC"/>
                <a:cs typeface="Noto Sans SC"/>
                <a:sym typeface="Noto Sans SC"/>
              </a:rPr>
              <a:t>成为国内领先的智能化解决方案提供商</a:t>
            </a:r>
            <a:r>
              <a:rPr lang="en-US" sz="1400" b="0" i="0" u="none" strike="noStrike" dirty="0">
                <a:solidFill>
                  <a:srgbClr val="E5E7EB"/>
                </a:solidFill>
                <a:latin typeface="Noto Sans SC"/>
                <a:ea typeface="Noto Sans SC"/>
                <a:cs typeface="Noto Sans SC"/>
                <a:sym typeface="Noto Sans SC"/>
              </a:rPr>
              <a:t>。</a:t>
            </a:r>
            <a:endParaRPr lang="en-US" sz="1100" dirty="0"/>
          </a:p>
        </p:txBody>
      </p:sp>
      <p:cxnSp>
        <p:nvCxnSpPr>
          <p:cNvPr id="11" name="Connector 11"/>
          <p:cNvCxnSpPr/>
          <p:nvPr/>
        </p:nvCxnSpPr>
        <p:spPr>
          <a:xfrm rot="5385676">
            <a:off x="4572000" y="3295663"/>
            <a:ext cx="3048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2" name="Picture 12"/>
          <p:cNvPicPr>
            <a:picLocks noChangeAspect="1"/>
          </p:cNvPicPr>
          <p:nvPr/>
        </p:nvPicPr>
        <p:blipFill>
          <a:blip r:embed="rId8"/>
          <a:srcRect t="20394" b="20394"/>
          <a:stretch>
            <a:fillRect/>
          </a:stretch>
        </p:blipFill>
        <p:spPr>
          <a:xfrm>
            <a:off x="6604000" y="1778000"/>
            <a:ext cx="4826000" cy="1905000"/>
          </a:xfrm>
          <a:prstGeom prst="roundRect">
            <a:avLst>
              <a:gd name="adj" fmla="val 5333"/>
            </a:avLst>
          </a:prstGeom>
          <a:noFill/>
          <a:ln w="12700" cap="flat" cmpd="sng">
            <a:solidFill>
              <a:srgbClr val="36A2EB">
                <a:alpha val="100000"/>
              </a:srgbClr>
            </a:solidFill>
            <a:prstDash val="solid"/>
            <a:round/>
          </a:ln>
        </p:spPr>
      </p:pic>
      <p:pic>
        <p:nvPicPr>
          <p:cNvPr id="13" name="Picture 13"/>
          <p:cNvPicPr>
            <a:picLocks noChangeAspect="1"/>
          </p:cNvPicPr>
          <p:nvPr/>
        </p:nvPicPr>
        <p:blipFill>
          <a:blip r:embed="rId9"/>
          <a:srcRect t="21011" b="21011"/>
          <a:stretch>
            <a:fillRect/>
          </a:stretch>
        </p:blipFill>
        <p:spPr>
          <a:xfrm>
            <a:off x="6604000" y="3937000"/>
            <a:ext cx="4826000" cy="1905000"/>
          </a:xfrm>
          <a:prstGeom prst="roundRect">
            <a:avLst>
              <a:gd name="adj" fmla="val 5333"/>
            </a:avLst>
          </a:prstGeom>
          <a:noFill/>
          <a:ln w="12700" cap="flat" cmpd="sng">
            <a:solidFill>
              <a:srgbClr val="36A2EB">
                <a:alpha val="100000"/>
              </a:srgbClr>
            </a:solidFill>
            <a:prstDash val="solid"/>
            <a:rou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5080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联系方式</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04800" cy="304800"/>
          </a:xfrm>
          <a:prstGeom prst="rect">
            <a:avLst/>
          </a:prstGeom>
        </p:spPr>
      </p:pic>
      <p:sp>
        <p:nvSpPr>
          <p:cNvPr id="7" name="AutoShape 7"/>
          <p:cNvSpPr/>
          <p:nvPr/>
        </p:nvSpPr>
        <p:spPr>
          <a:xfrm>
            <a:off x="1270000" y="1778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公司地址</a:t>
            </a:r>
            <a:endParaRPr lang="en-US" sz="1100"/>
          </a:p>
        </p:txBody>
      </p:sp>
      <p:sp>
        <p:nvSpPr>
          <p:cNvPr id="8" name="AutoShape 8"/>
          <p:cNvSpPr/>
          <p:nvPr/>
        </p:nvSpPr>
        <p:spPr>
          <a:xfrm>
            <a:off x="1270000" y="21590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400" b="0" i="0" u="none" strike="noStrike" dirty="0">
                <a:solidFill>
                  <a:srgbClr val="D1D5DB"/>
                </a:solidFill>
                <a:latin typeface="Noto Sans SC"/>
                <a:ea typeface="Noto Sans SC"/>
                <a:cs typeface="Noto Sans SC"/>
                <a:sym typeface="Noto Sans SC"/>
              </a:rPr>
              <a:t>陕西省西安市浐灞生态区欧亚大道3939号欧亚国际二期3号楼1404室</a:t>
            </a:r>
            <a:endParaRPr lang="en-US" sz="1100"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048000"/>
            <a:ext cx="304800" cy="304800"/>
          </a:xfrm>
          <a:prstGeom prst="rect">
            <a:avLst/>
          </a:prstGeom>
        </p:spPr>
      </p:pic>
      <p:sp>
        <p:nvSpPr>
          <p:cNvPr id="10" name="AutoShape 10"/>
          <p:cNvSpPr/>
          <p:nvPr/>
        </p:nvSpPr>
        <p:spPr>
          <a:xfrm>
            <a:off x="1270000" y="3048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联系电话</a:t>
            </a:r>
            <a:endParaRPr lang="en-US" sz="1100"/>
          </a:p>
        </p:txBody>
      </p:sp>
      <p:sp>
        <p:nvSpPr>
          <p:cNvPr id="11" name="AutoShape 11"/>
          <p:cNvSpPr/>
          <p:nvPr/>
        </p:nvSpPr>
        <p:spPr>
          <a:xfrm>
            <a:off x="1270000" y="3429000"/>
            <a:ext cx="4826000" cy="304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a:solidFill>
                  <a:srgbClr val="D1D5DB"/>
                </a:solidFill>
                <a:latin typeface="Noto Sans SC"/>
                <a:ea typeface="Noto Sans SC"/>
                <a:cs typeface="Noto Sans SC"/>
                <a:sym typeface="Noto Sans SC"/>
              </a:rPr>
              <a:t>029-12345678</a:t>
            </a:r>
            <a:endParaRPr lang="en-US" sz="1100" dirty="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064000"/>
            <a:ext cx="304800" cy="304800"/>
          </a:xfrm>
          <a:prstGeom prst="rect">
            <a:avLst/>
          </a:prstGeom>
        </p:spPr>
      </p:pic>
      <p:sp>
        <p:nvSpPr>
          <p:cNvPr id="13" name="AutoShape 13"/>
          <p:cNvSpPr/>
          <p:nvPr/>
        </p:nvSpPr>
        <p:spPr>
          <a:xfrm>
            <a:off x="1270000" y="4064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电子邮箱</a:t>
            </a:r>
            <a:endParaRPr lang="en-US" sz="1100"/>
          </a:p>
        </p:txBody>
      </p:sp>
      <p:sp>
        <p:nvSpPr>
          <p:cNvPr id="14" name="AutoShape 14"/>
          <p:cNvSpPr/>
          <p:nvPr/>
        </p:nvSpPr>
        <p:spPr>
          <a:xfrm>
            <a:off x="1270000" y="4445000"/>
            <a:ext cx="4826000" cy="304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a:solidFill>
                  <a:srgbClr val="D1D5DB"/>
                </a:solidFill>
                <a:latin typeface="Noto Sans SC"/>
                <a:ea typeface="Noto Sans SC"/>
                <a:cs typeface="Noto Sans SC"/>
                <a:sym typeface="Noto Sans SC"/>
              </a:rPr>
              <a:t>info@jingweizhiwang.com</a:t>
            </a:r>
            <a:endParaRPr lang="en-US" sz="1100" dirty="0"/>
          </a:p>
        </p:txBody>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2000" y="5080000"/>
            <a:ext cx="304800" cy="304800"/>
          </a:xfrm>
          <a:prstGeom prst="rect">
            <a:avLst/>
          </a:prstGeom>
        </p:spPr>
      </p:pic>
      <p:sp>
        <p:nvSpPr>
          <p:cNvPr id="16" name="AutoShape 16"/>
          <p:cNvSpPr/>
          <p:nvPr/>
        </p:nvSpPr>
        <p:spPr>
          <a:xfrm>
            <a:off x="1270000" y="5080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公司网址</a:t>
            </a:r>
            <a:endParaRPr lang="en-US" sz="1100"/>
          </a:p>
        </p:txBody>
      </p:sp>
      <p:sp>
        <p:nvSpPr>
          <p:cNvPr id="17" name="AutoShape 17"/>
          <p:cNvSpPr/>
          <p:nvPr/>
        </p:nvSpPr>
        <p:spPr>
          <a:xfrm>
            <a:off x="1270000" y="5461000"/>
            <a:ext cx="4826000" cy="304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a:solidFill>
                  <a:srgbClr val="D1D5DB"/>
                </a:solidFill>
                <a:latin typeface="Noto Sans SC"/>
                <a:ea typeface="Noto Sans SC"/>
                <a:cs typeface="Noto Sans SC"/>
                <a:sym typeface="Noto Sans SC"/>
              </a:rPr>
              <a:t>www.</a:t>
            </a:r>
            <a:r>
              <a:rPr lang="en-US" altLang="zh-CN" sz="1400" b="0" i="0" u="none" strike="noStrike" dirty="0">
                <a:solidFill>
                  <a:srgbClr val="D1D5DB"/>
                </a:solidFill>
                <a:latin typeface="Noto Sans SC"/>
                <a:ea typeface="Noto Sans SC"/>
                <a:cs typeface="Noto Sans SC"/>
                <a:sym typeface="Noto Sans SC"/>
              </a:rPr>
              <a:t>bvsc.top</a:t>
            </a:r>
            <a:endParaRPr lang="en-US" sz="1100" dirty="0"/>
          </a:p>
        </p:txBody>
      </p:sp>
      <p:cxnSp>
        <p:nvCxnSpPr>
          <p:cNvPr id="18" name="Connector 18"/>
          <p:cNvCxnSpPr/>
          <p:nvPr/>
        </p:nvCxnSpPr>
        <p:spPr>
          <a:xfrm rot="5388910">
            <a:off x="4635500" y="3740160"/>
            <a:ext cx="3937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9" name="Picture 19"/>
          <p:cNvPicPr>
            <a:picLocks noChangeAspect="1"/>
          </p:cNvPicPr>
          <p:nvPr/>
        </p:nvPicPr>
        <p:blipFill>
          <a:blip r:embed="rId12"/>
          <a:srcRect/>
          <a:stretch>
            <a:fillRect/>
          </a:stretch>
        </p:blipFill>
        <p:spPr>
          <a:xfrm>
            <a:off x="7874000" y="2032000"/>
            <a:ext cx="2540000" cy="2540000"/>
          </a:xfrm>
          <a:prstGeom prst="rect">
            <a:avLst/>
          </a:prstGeom>
          <a:noFill/>
          <a:ln w="25400" cap="flat" cmpd="sng">
            <a:solidFill>
              <a:srgbClr val="36A2EB">
                <a:alpha val="100000"/>
              </a:srgbClr>
            </a:solidFill>
            <a:prstDash val="solid"/>
            <a:round/>
          </a:ln>
        </p:spPr>
      </p:pic>
      <p:sp>
        <p:nvSpPr>
          <p:cNvPr id="20" name="AutoShape 20"/>
          <p:cNvSpPr/>
          <p:nvPr/>
        </p:nvSpPr>
        <p:spPr>
          <a:xfrm>
            <a:off x="7874000" y="4699000"/>
            <a:ext cx="25400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D1D5DB"/>
                </a:solidFill>
                <a:latin typeface="Noto Sans SC"/>
                <a:ea typeface="Noto Sans SC"/>
                <a:cs typeface="Noto Sans SC"/>
                <a:sym typeface="Noto Sans SC"/>
              </a:rPr>
              <a:t>扫码关注我们</a:t>
            </a:r>
            <a:endParaRPr lang="en-US"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2286000" y="2413000"/>
            <a:ext cx="7620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800" b="1" i="0" u="none" strike="noStrike">
                <a:solidFill>
                  <a:srgbClr val="FFFFFF"/>
                </a:solidFill>
                <a:latin typeface="Noto Sans SC"/>
                <a:ea typeface="Noto Sans SC"/>
                <a:cs typeface="Noto Sans SC"/>
                <a:sym typeface="Noto Sans SC"/>
              </a:rPr>
              <a:t>感谢聆听</a:t>
            </a:r>
            <a:endParaRPr lang="en-US" sz="1100"/>
          </a:p>
        </p:txBody>
      </p:sp>
      <p:sp>
        <p:nvSpPr>
          <p:cNvPr id="5" name="AutoShape 5"/>
          <p:cNvSpPr/>
          <p:nvPr/>
        </p:nvSpPr>
        <p:spPr>
          <a:xfrm>
            <a:off x="5588000" y="3429000"/>
            <a:ext cx="1016000" cy="50800"/>
          </a:xfrm>
          <a:prstGeom prst="roundRect">
            <a:avLst>
              <a:gd name="adj" fmla="val 0"/>
            </a:avLst>
          </a:prstGeom>
          <a:solidFill>
            <a:srgbClr val="36A2EB">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6" name="AutoShape 6"/>
          <p:cNvSpPr/>
          <p:nvPr/>
        </p:nvSpPr>
        <p:spPr>
          <a:xfrm>
            <a:off x="2286000" y="3810000"/>
            <a:ext cx="7620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0" i="0" u="none" strike="noStrike">
                <a:solidFill>
                  <a:srgbClr val="E5E7EB"/>
                </a:solidFill>
                <a:latin typeface="Noto Sans SC"/>
                <a:ea typeface="Noto Sans SC"/>
                <a:cs typeface="Noto Sans SC"/>
                <a:sym typeface="Noto Sans SC"/>
              </a:rPr>
              <a:t>西安京维智网科技有限公司</a:t>
            </a:r>
            <a:endParaRPr lang="en-US"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0A14">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0A0F1E">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381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目录</a:t>
            </a:r>
            <a:endParaRPr lang="en-US" sz="1100"/>
          </a:p>
        </p:txBody>
      </p:sp>
      <p:cxnSp>
        <p:nvCxnSpPr>
          <p:cNvPr id="5" name="Connector 5"/>
          <p:cNvCxnSpPr/>
          <p:nvPr/>
        </p:nvCxnSpPr>
        <p:spPr>
          <a:xfrm rot="-28647">
            <a:off x="762026" y="1200150"/>
            <a:ext cx="1524000" cy="12700"/>
          </a:xfrm>
          <a:prstGeom prst="straightConnector1">
            <a:avLst/>
          </a:prstGeom>
          <a:solidFill>
            <a:srgbClr val="DEE0E3">
              <a:alpha val="100000"/>
            </a:srgbClr>
          </a:solidFill>
          <a:ln w="381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1778000"/>
            <a:ext cx="304800" cy="304800"/>
          </a:xfrm>
          <a:prstGeom prst="rect">
            <a:avLst/>
          </a:prstGeom>
        </p:spPr>
      </p:pic>
      <p:sp>
        <p:nvSpPr>
          <p:cNvPr id="7" name="AutoShape 7"/>
          <p:cNvSpPr/>
          <p:nvPr/>
        </p:nvSpPr>
        <p:spPr>
          <a:xfrm>
            <a:off x="1524000" y="1803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公司简介</a:t>
            </a:r>
            <a:endParaRPr lang="en-US" sz="1100"/>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6000" y="2540000"/>
            <a:ext cx="304800" cy="304800"/>
          </a:xfrm>
          <a:prstGeom prst="rect">
            <a:avLst/>
          </a:prstGeom>
        </p:spPr>
      </p:pic>
      <p:sp>
        <p:nvSpPr>
          <p:cNvPr id="9" name="AutoShape 9"/>
          <p:cNvSpPr/>
          <p:nvPr/>
        </p:nvSpPr>
        <p:spPr>
          <a:xfrm>
            <a:off x="1524000" y="2565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核心业务</a:t>
            </a:r>
            <a:endParaRPr lang="en-US" sz="1100"/>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6000" y="3302000"/>
            <a:ext cx="304800" cy="304800"/>
          </a:xfrm>
          <a:prstGeom prst="rect">
            <a:avLst/>
          </a:prstGeom>
        </p:spPr>
      </p:pic>
      <p:sp>
        <p:nvSpPr>
          <p:cNvPr id="11" name="AutoShape 11"/>
          <p:cNvSpPr/>
          <p:nvPr/>
        </p:nvSpPr>
        <p:spPr>
          <a:xfrm>
            <a:off x="1524000" y="3327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技术实力</a:t>
            </a:r>
            <a:endParaRPr lang="en-US" sz="1100"/>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000" y="4064000"/>
            <a:ext cx="304800" cy="304800"/>
          </a:xfrm>
          <a:prstGeom prst="rect">
            <a:avLst/>
          </a:prstGeom>
        </p:spPr>
      </p:pic>
      <p:sp>
        <p:nvSpPr>
          <p:cNvPr id="13" name="AutoShape 13"/>
          <p:cNvSpPr/>
          <p:nvPr/>
        </p:nvSpPr>
        <p:spPr>
          <a:xfrm>
            <a:off x="1524000" y="4089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成功案例</a:t>
            </a:r>
            <a:endParaRPr lang="en-US" sz="1100"/>
          </a:p>
        </p:txBody>
      </p:sp>
      <p:cxnSp>
        <p:nvCxnSpPr>
          <p:cNvPr id="14" name="Connector 14"/>
          <p:cNvCxnSpPr/>
          <p:nvPr/>
        </p:nvCxnSpPr>
        <p:spPr>
          <a:xfrm rot="5383629">
            <a:off x="4762500" y="3105165"/>
            <a:ext cx="2667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04000" y="1778000"/>
            <a:ext cx="304800" cy="304800"/>
          </a:xfrm>
          <a:prstGeom prst="rect">
            <a:avLst/>
          </a:prstGeom>
        </p:spPr>
      </p:pic>
      <p:sp>
        <p:nvSpPr>
          <p:cNvPr id="16" name="AutoShape 16"/>
          <p:cNvSpPr/>
          <p:nvPr/>
        </p:nvSpPr>
        <p:spPr>
          <a:xfrm>
            <a:off x="7112000" y="1803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荣誉资质</a:t>
            </a:r>
            <a:endParaRPr lang="en-US" sz="1100"/>
          </a:p>
        </p:txBody>
      </p:sp>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04000" y="2540000"/>
            <a:ext cx="304800" cy="304800"/>
          </a:xfrm>
          <a:prstGeom prst="rect">
            <a:avLst/>
          </a:prstGeom>
        </p:spPr>
      </p:pic>
      <p:sp>
        <p:nvSpPr>
          <p:cNvPr id="18" name="AutoShape 18"/>
          <p:cNvSpPr/>
          <p:nvPr/>
        </p:nvSpPr>
        <p:spPr>
          <a:xfrm>
            <a:off x="7112000" y="2565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团队介绍</a:t>
            </a:r>
            <a:endParaRPr lang="en-US" sz="1100"/>
          </a:p>
        </p:txBody>
      </p:sp>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04000" y="3302000"/>
            <a:ext cx="304800" cy="304800"/>
          </a:xfrm>
          <a:prstGeom prst="rect">
            <a:avLst/>
          </a:prstGeom>
        </p:spPr>
      </p:pic>
      <p:sp>
        <p:nvSpPr>
          <p:cNvPr id="20" name="AutoShape 20"/>
          <p:cNvSpPr/>
          <p:nvPr/>
        </p:nvSpPr>
        <p:spPr>
          <a:xfrm>
            <a:off x="7112000" y="3327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未来展望</a:t>
            </a:r>
            <a:endParaRPr lang="en-US" sz="1100"/>
          </a:p>
        </p:txBody>
      </p:sp>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04000" y="4064000"/>
            <a:ext cx="304800" cy="304800"/>
          </a:xfrm>
          <a:prstGeom prst="rect">
            <a:avLst/>
          </a:prstGeom>
        </p:spPr>
      </p:pic>
      <p:sp>
        <p:nvSpPr>
          <p:cNvPr id="22" name="AutoShape 22"/>
          <p:cNvSpPr/>
          <p:nvPr/>
        </p:nvSpPr>
        <p:spPr>
          <a:xfrm>
            <a:off x="7112000" y="4089400"/>
            <a:ext cx="4445000" cy="3556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0" i="0" u="none" strike="noStrike">
                <a:solidFill>
                  <a:srgbClr val="FFFFFF"/>
                </a:solidFill>
                <a:latin typeface="Noto Sans SC"/>
                <a:ea typeface="Noto Sans SC"/>
                <a:cs typeface="Noto Sans SC"/>
                <a:sym typeface="Noto Sans SC"/>
              </a:rPr>
              <a:t>联系方式</a:t>
            </a:r>
            <a:endParaRPr lang="en-US" sz="1100"/>
          </a:p>
        </p:txBody>
      </p:sp>
      <p:cxnSp>
        <p:nvCxnSpPr>
          <p:cNvPr id="23" name="Connector 23"/>
          <p:cNvCxnSpPr/>
          <p:nvPr/>
        </p:nvCxnSpPr>
        <p:spPr>
          <a:xfrm rot="-4092">
            <a:off x="762004" y="5327650"/>
            <a:ext cx="10668000" cy="12700"/>
          </a:xfrm>
          <a:prstGeom prst="straightConnector1">
            <a:avLst/>
          </a:prstGeom>
          <a:solidFill>
            <a:srgbClr val="DEE0E3">
              <a:alpha val="100000"/>
            </a:srgbClr>
          </a:solidFill>
          <a:ln w="12700" cap="flat" cmpd="sng">
            <a:solidFill>
              <a:srgbClr val="36A2EB">
                <a:alpha val="30000"/>
              </a:srgbClr>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172A">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0F172A">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508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公司简介</a:t>
            </a:r>
            <a:endParaRPr lang="en-US" sz="1100"/>
          </a:p>
        </p:txBody>
      </p:sp>
      <p:cxnSp>
        <p:nvCxnSpPr>
          <p:cNvPr id="5" name="Connector 5"/>
          <p:cNvCxnSpPr/>
          <p:nvPr/>
        </p:nvCxnSpPr>
        <p:spPr>
          <a:xfrm rot="-4092">
            <a:off x="762004" y="1212850"/>
            <a:ext cx="10668000" cy="12700"/>
          </a:xfrm>
          <a:prstGeom prst="straightConnector1">
            <a:avLst/>
          </a:prstGeom>
          <a:solidFill>
            <a:srgbClr val="DEE0E3">
              <a:alpha val="100000"/>
            </a:srgbClr>
          </a:solidFill>
          <a:ln w="12700" cap="flat" cmpd="sng">
            <a:solidFill>
              <a:srgbClr val="36A2EB">
                <a:alpha val="50000"/>
              </a:srgbClr>
            </a:solidFill>
            <a:prstDash val="solid"/>
            <a:round/>
            <a:headEnd type="none" w="med" len="med"/>
            <a:tailEnd type="none" w="med" len="med"/>
          </a:ln>
        </p:spPr>
      </p:cxnSp>
      <p:pic>
        <p:nvPicPr>
          <p:cNvPr id="6" name="Picture 6"/>
          <p:cNvPicPr>
            <a:picLocks noChangeAspect="1"/>
          </p:cNvPicPr>
          <p:nvPr/>
        </p:nvPicPr>
        <p:blipFill>
          <a:blip r:embed="rId4"/>
          <a:srcRect t="4887" b="4887"/>
          <a:stretch>
            <a:fillRect/>
          </a:stretch>
        </p:blipFill>
        <p:spPr>
          <a:xfrm>
            <a:off x="762000" y="1600200"/>
            <a:ext cx="5080000" cy="3048000"/>
          </a:xfrm>
          <a:prstGeom prst="roundRect">
            <a:avLst>
              <a:gd name="adj" fmla="val 3333"/>
            </a:avLst>
          </a:prstGeom>
          <a:noFill/>
          <a:ln w="12700" cap="flat" cmpd="sng">
            <a:solidFill>
              <a:srgbClr val="36A2EB">
                <a:alpha val="100000"/>
              </a:srgbClr>
            </a:solidFill>
            <a:prstDash val="solid"/>
            <a:round/>
          </a:ln>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0000" y="1651000"/>
            <a:ext cx="304800" cy="304800"/>
          </a:xfrm>
          <a:prstGeom prst="rect">
            <a:avLst/>
          </a:prstGeom>
        </p:spPr>
      </p:pic>
      <p:sp>
        <p:nvSpPr>
          <p:cNvPr id="8" name="AutoShape 8"/>
          <p:cNvSpPr/>
          <p:nvPr/>
        </p:nvSpPr>
        <p:spPr>
          <a:xfrm>
            <a:off x="6858000" y="1651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成立时间：</a:t>
            </a:r>
            <a:r>
              <a:rPr lang="en-US" sz="1400" b="0" i="0" u="none" strike="noStrike">
                <a:solidFill>
                  <a:srgbClr val="D1D5DB"/>
                </a:solidFill>
                <a:latin typeface="Noto Sans SC"/>
                <a:ea typeface="Noto Sans SC"/>
                <a:cs typeface="Noto Sans SC"/>
                <a:sym typeface="Noto Sans SC"/>
              </a:rPr>
              <a:t>2019年04月01日</a:t>
            </a:r>
            <a:endParaRPr lang="en-US" sz="1100"/>
          </a:p>
        </p:txBody>
      </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0000" y="2286000"/>
            <a:ext cx="304800" cy="304800"/>
          </a:xfrm>
          <a:prstGeom prst="rect">
            <a:avLst/>
          </a:prstGeom>
        </p:spPr>
      </p:pic>
      <p:sp>
        <p:nvSpPr>
          <p:cNvPr id="10" name="AutoShape 10"/>
          <p:cNvSpPr/>
          <p:nvPr/>
        </p:nvSpPr>
        <p:spPr>
          <a:xfrm>
            <a:off x="6858000" y="2286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注册资本：</a:t>
            </a:r>
            <a:r>
              <a:rPr lang="en-US" sz="1400" b="0" i="0" u="none" strike="noStrike">
                <a:solidFill>
                  <a:srgbClr val="D1D5DB"/>
                </a:solidFill>
                <a:latin typeface="Noto Sans SC"/>
                <a:ea typeface="Noto Sans SC"/>
                <a:cs typeface="Noto Sans SC"/>
                <a:sym typeface="Noto Sans SC"/>
              </a:rPr>
              <a:t>339万元</a:t>
            </a:r>
            <a:endParaRPr lang="en-US" sz="1100"/>
          </a:p>
        </p:txBody>
      </p:sp>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50000" y="2921000"/>
            <a:ext cx="304800" cy="304800"/>
          </a:xfrm>
          <a:prstGeom prst="rect">
            <a:avLst/>
          </a:prstGeom>
        </p:spPr>
      </p:pic>
      <p:sp>
        <p:nvSpPr>
          <p:cNvPr id="12" name="AutoShape 12"/>
          <p:cNvSpPr/>
          <p:nvPr/>
        </p:nvSpPr>
        <p:spPr>
          <a:xfrm>
            <a:off x="6858000" y="2921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FFFFFF"/>
                </a:solidFill>
                <a:latin typeface="Noto Sans SC"/>
                <a:ea typeface="Noto Sans SC"/>
                <a:cs typeface="Noto Sans SC"/>
                <a:sym typeface="Noto Sans SC"/>
              </a:rPr>
              <a:t>法定代表人：</a:t>
            </a:r>
            <a:r>
              <a:rPr lang="en-US" sz="1400" b="0" i="0" u="none" strike="noStrike">
                <a:solidFill>
                  <a:srgbClr val="D1D5DB"/>
                </a:solidFill>
                <a:latin typeface="Noto Sans SC"/>
                <a:ea typeface="Noto Sans SC"/>
                <a:cs typeface="Noto Sans SC"/>
                <a:sym typeface="Noto Sans SC"/>
              </a:rPr>
              <a:t>关亚彬</a:t>
            </a:r>
            <a:endParaRPr lang="en-US" sz="1100"/>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0000" y="3556000"/>
            <a:ext cx="304800" cy="304800"/>
          </a:xfrm>
          <a:prstGeom prst="rect">
            <a:avLst/>
          </a:prstGeom>
        </p:spPr>
      </p:pic>
      <p:sp>
        <p:nvSpPr>
          <p:cNvPr id="14" name="AutoShape 14"/>
          <p:cNvSpPr/>
          <p:nvPr/>
        </p:nvSpPr>
        <p:spPr>
          <a:xfrm>
            <a:off x="6858000" y="35560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600" b="1" i="0" u="none" strike="noStrike">
                <a:solidFill>
                  <a:srgbClr val="FFFFFF"/>
                </a:solidFill>
                <a:latin typeface="Noto Sans SC"/>
                <a:ea typeface="Noto Sans SC"/>
                <a:cs typeface="Noto Sans SC"/>
                <a:sym typeface="Noto Sans SC"/>
              </a:rPr>
              <a:t>公司地址：</a:t>
            </a:r>
            <a:r>
              <a:rPr lang="en-US" sz="1400" b="0" i="0" u="none" strike="noStrike">
                <a:solidFill>
                  <a:srgbClr val="D1D5DB"/>
                </a:solidFill>
                <a:latin typeface="Noto Sans SC"/>
                <a:ea typeface="Noto Sans SC"/>
                <a:cs typeface="Noto Sans SC"/>
                <a:sym typeface="Noto Sans SC"/>
              </a:rPr>
              <a:t>陕西省西安市浐灞生态区欧亚大道3939号欧亚国际二期3号楼1404室</a:t>
            </a:r>
            <a:endParaRPr lang="en-US" sz="1100"/>
          </a:p>
        </p:txBody>
      </p:sp>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000" y="4953000"/>
            <a:ext cx="304800" cy="304800"/>
          </a:xfrm>
          <a:prstGeom prst="rect">
            <a:avLst/>
          </a:prstGeom>
        </p:spPr>
      </p:pic>
      <p:sp>
        <p:nvSpPr>
          <p:cNvPr id="16" name="AutoShape 16"/>
          <p:cNvSpPr/>
          <p:nvPr/>
        </p:nvSpPr>
        <p:spPr>
          <a:xfrm>
            <a:off x="1270000" y="4953000"/>
            <a:ext cx="10160000" cy="5588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600" b="1" i="0" u="none" strike="noStrike">
                <a:solidFill>
                  <a:srgbClr val="FFFFFF"/>
                </a:solidFill>
                <a:latin typeface="Noto Sans SC"/>
                <a:ea typeface="Noto Sans SC"/>
                <a:cs typeface="Noto Sans SC"/>
                <a:sym typeface="Noto Sans SC"/>
              </a:rPr>
              <a:t>公司定位：</a:t>
            </a:r>
            <a:r>
              <a:rPr lang="en-US" sz="1400" b="0" i="0" u="none" strike="noStrike">
                <a:solidFill>
                  <a:srgbClr val="D1D5DB"/>
                </a:solidFill>
                <a:latin typeface="Noto Sans SC"/>
                <a:ea typeface="Noto Sans SC"/>
                <a:cs typeface="Noto Sans SC"/>
                <a:sym typeface="Noto Sans SC"/>
              </a:rPr>
              <a:t>一家以从事科学研究和技术服务业为主的企业，专注于信息系统集成、人工智能、物联网等领域。</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7620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核心业务 - 信息系统集成服务</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651000"/>
            <a:ext cx="304800" cy="304800"/>
          </a:xfrm>
          <a:prstGeom prst="rect">
            <a:avLst/>
          </a:prstGeom>
        </p:spPr>
      </p:pic>
      <p:sp>
        <p:nvSpPr>
          <p:cNvPr id="7" name="AutoShape 7"/>
          <p:cNvSpPr/>
          <p:nvPr/>
        </p:nvSpPr>
        <p:spPr>
          <a:xfrm>
            <a:off x="1270000" y="1676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业务定义</a:t>
            </a:r>
            <a:endParaRPr lang="en-US" sz="1100"/>
          </a:p>
        </p:txBody>
      </p:sp>
      <p:sp>
        <p:nvSpPr>
          <p:cNvPr id="8" name="AutoShape 8"/>
          <p:cNvSpPr/>
          <p:nvPr/>
        </p:nvSpPr>
        <p:spPr>
          <a:xfrm>
            <a:off x="1270000" y="2082800"/>
            <a:ext cx="4826000" cy="8382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E5E7EB"/>
                </a:solidFill>
                <a:latin typeface="Noto Sans SC"/>
                <a:ea typeface="Noto Sans SC"/>
                <a:cs typeface="Noto Sans SC"/>
                <a:sym typeface="Noto Sans SC"/>
              </a:rPr>
              <a:t>将计算机软件、硬件、网络通信等技术和产品集成为满足用户特定需求的信息系统服务</a:t>
            </a:r>
            <a:r>
              <a:rPr lang="zh-CN" altLang="en-US" sz="1400" b="0" i="0" u="none" strike="noStrike" dirty="0">
                <a:solidFill>
                  <a:srgbClr val="E5E7EB"/>
                </a:solidFill>
                <a:latin typeface="Noto Sans SC"/>
                <a:ea typeface="Noto Sans SC"/>
                <a:cs typeface="Noto Sans SC"/>
                <a:sym typeface="Noto Sans SC"/>
              </a:rPr>
              <a:t>商</a:t>
            </a:r>
            <a:r>
              <a:rPr lang="en-US" sz="1400" b="0" i="0" u="none" strike="noStrike" dirty="0">
                <a:solidFill>
                  <a:srgbClr val="E5E7EB"/>
                </a:solidFill>
                <a:latin typeface="Noto Sans SC"/>
                <a:ea typeface="Noto Sans SC"/>
                <a:cs typeface="Noto Sans SC"/>
                <a:sym typeface="Noto Sans SC"/>
              </a:rPr>
              <a:t>。</a:t>
            </a:r>
            <a:endParaRPr lang="en-US" sz="1100"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175000"/>
            <a:ext cx="304800" cy="304800"/>
          </a:xfrm>
          <a:prstGeom prst="rect">
            <a:avLst/>
          </a:prstGeom>
        </p:spPr>
      </p:pic>
      <p:sp>
        <p:nvSpPr>
          <p:cNvPr id="10" name="AutoShape 10"/>
          <p:cNvSpPr/>
          <p:nvPr/>
        </p:nvSpPr>
        <p:spPr>
          <a:xfrm>
            <a:off x="1270000" y="3200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服务内容</a:t>
            </a:r>
            <a:endParaRPr lang="en-US" sz="1100"/>
          </a:p>
        </p:txBody>
      </p:sp>
      <p:sp>
        <p:nvSpPr>
          <p:cNvPr id="11" name="AutoShape 11"/>
          <p:cNvSpPr/>
          <p:nvPr/>
        </p:nvSpPr>
        <p:spPr>
          <a:xfrm>
            <a:off x="1270000" y="3606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E5E7EB"/>
                </a:solidFill>
                <a:latin typeface="Noto Sans SC"/>
                <a:ea typeface="Noto Sans SC"/>
                <a:cs typeface="Noto Sans SC"/>
                <a:sym typeface="Noto Sans SC"/>
              </a:rPr>
              <a:t>包括系统设计、系统集成</a:t>
            </a:r>
            <a:r>
              <a:rPr lang="en-US" sz="1400" b="0" i="0" u="none" strike="noStrike" dirty="0">
                <a:solidFill>
                  <a:srgbClr val="E5E7EB"/>
                </a:solidFill>
                <a:latin typeface="Noto Sans SC"/>
                <a:ea typeface="Noto Sans SC"/>
                <a:cs typeface="Noto Sans SC"/>
                <a:sym typeface="Noto Sans SC"/>
              </a:rPr>
              <a:t>、</a:t>
            </a:r>
            <a:r>
              <a:rPr lang="zh-CN" altLang="en-US" dirty="0">
                <a:solidFill>
                  <a:srgbClr val="E5E7EB"/>
                </a:solidFill>
                <a:latin typeface="Noto Sans SC"/>
                <a:ea typeface="Noto Sans SC"/>
                <a:cs typeface="Noto Sans SC"/>
                <a:sym typeface="Noto Sans SC"/>
              </a:rPr>
              <a:t>安装</a:t>
            </a:r>
            <a:r>
              <a:rPr lang="en-US" sz="1400" b="0" i="0" u="none" strike="noStrike" dirty="0" err="1">
                <a:solidFill>
                  <a:srgbClr val="E5E7EB"/>
                </a:solidFill>
                <a:latin typeface="Noto Sans SC"/>
                <a:ea typeface="Noto Sans SC"/>
                <a:cs typeface="Noto Sans SC"/>
                <a:sym typeface="Noto Sans SC"/>
              </a:rPr>
              <a:t>调试、系统维护一站式服务</a:t>
            </a:r>
            <a:r>
              <a:rPr lang="en-US" sz="1400" b="0" i="0" u="none" strike="noStrike" dirty="0">
                <a:solidFill>
                  <a:srgbClr val="E5E7EB"/>
                </a:solidFill>
                <a:latin typeface="Noto Sans SC"/>
                <a:ea typeface="Noto Sans SC"/>
                <a:cs typeface="Noto Sans SC"/>
                <a:sym typeface="Noto Sans SC"/>
              </a:rPr>
              <a:t>。</a:t>
            </a:r>
            <a:endParaRPr lang="en-US" sz="1100" dirty="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445000"/>
            <a:ext cx="304800" cy="304800"/>
          </a:xfrm>
          <a:prstGeom prst="rect">
            <a:avLst/>
          </a:prstGeom>
        </p:spPr>
      </p:pic>
      <p:sp>
        <p:nvSpPr>
          <p:cNvPr id="13" name="AutoShape 13"/>
          <p:cNvSpPr/>
          <p:nvPr/>
        </p:nvSpPr>
        <p:spPr>
          <a:xfrm>
            <a:off x="1270000" y="4470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应用领域</a:t>
            </a:r>
            <a:endParaRPr lang="en-US" sz="1100"/>
          </a:p>
        </p:txBody>
      </p:sp>
      <p:sp>
        <p:nvSpPr>
          <p:cNvPr id="14" name="AutoShape 14"/>
          <p:cNvSpPr/>
          <p:nvPr/>
        </p:nvSpPr>
        <p:spPr>
          <a:xfrm>
            <a:off x="1270000" y="4876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E5E7EB"/>
                </a:solidFill>
                <a:latin typeface="Noto Sans SC"/>
                <a:ea typeface="Noto Sans SC"/>
                <a:cs typeface="Noto Sans SC"/>
                <a:sym typeface="Noto Sans SC"/>
              </a:rPr>
              <a:t>广泛应用于政府、能源、交通、教育等关键行业</a:t>
            </a:r>
            <a:r>
              <a:rPr lang="en-US" sz="1400" b="0" i="0" u="none" strike="noStrike" dirty="0">
                <a:solidFill>
                  <a:srgbClr val="E5E7EB"/>
                </a:solidFill>
                <a:latin typeface="Noto Sans SC"/>
                <a:ea typeface="Noto Sans SC"/>
                <a:cs typeface="Noto Sans SC"/>
                <a:sym typeface="Noto Sans SC"/>
              </a:rPr>
              <a:t>。</a:t>
            </a:r>
            <a:endParaRPr lang="en-US" sz="1100" dirty="0"/>
          </a:p>
        </p:txBody>
      </p:sp>
      <p:cxnSp>
        <p:nvCxnSpPr>
          <p:cNvPr id="15" name="Connector 15"/>
          <p:cNvCxnSpPr/>
          <p:nvPr/>
        </p:nvCxnSpPr>
        <p:spPr>
          <a:xfrm rot="5388910">
            <a:off x="4127500" y="3613160"/>
            <a:ext cx="3937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6" name="Picture 16"/>
          <p:cNvPicPr>
            <a:picLocks noChangeAspect="1"/>
          </p:cNvPicPr>
          <p:nvPr/>
        </p:nvPicPr>
        <p:blipFill>
          <a:blip r:embed="rId10"/>
          <a:srcRect t="18605" b="18605"/>
          <a:stretch>
            <a:fillRect/>
          </a:stretch>
        </p:blipFill>
        <p:spPr>
          <a:xfrm>
            <a:off x="6604000" y="1651000"/>
            <a:ext cx="4826000" cy="2032000"/>
          </a:xfrm>
          <a:prstGeom prst="roundRect">
            <a:avLst>
              <a:gd name="adj" fmla="val 5000"/>
            </a:avLst>
          </a:prstGeom>
          <a:noFill/>
          <a:ln w="12700" cap="flat" cmpd="sng">
            <a:solidFill>
              <a:srgbClr val="36A2EB">
                <a:alpha val="50000"/>
              </a:srgbClr>
            </a:solidFill>
            <a:prstDash val="solid"/>
            <a:round/>
          </a:ln>
        </p:spPr>
      </p:pic>
      <p:pic>
        <p:nvPicPr>
          <p:cNvPr id="17" name="Picture 17"/>
          <p:cNvPicPr>
            <a:picLocks noChangeAspect="1"/>
          </p:cNvPicPr>
          <p:nvPr/>
        </p:nvPicPr>
        <p:blipFill>
          <a:blip r:embed="rId11"/>
          <a:srcRect t="28947" b="28947"/>
          <a:stretch/>
        </p:blipFill>
        <p:spPr>
          <a:xfrm>
            <a:off x="6604000" y="3937000"/>
            <a:ext cx="4826000" cy="2032000"/>
          </a:xfrm>
          <a:prstGeom prst="roundRect">
            <a:avLst>
              <a:gd name="adj" fmla="val 5000"/>
            </a:avLst>
          </a:prstGeom>
          <a:noFill/>
          <a:ln w="12700" cap="flat" cmpd="sng">
            <a:solidFill>
              <a:srgbClr val="36A2EB">
                <a:alpha val="50000"/>
              </a:srgbClr>
            </a:solidFill>
            <a:prstDash val="solid"/>
            <a:rou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172A">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0F172A">
              <a:alpha val="75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10668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FFFFFF"/>
                </a:solidFill>
                <a:latin typeface="Noto Sans SC"/>
                <a:ea typeface="Noto Sans SC"/>
                <a:cs typeface="Noto Sans SC"/>
                <a:sym typeface="Noto Sans SC"/>
              </a:rPr>
              <a:t>核心业务 - 人工智能行业应用系统集成服务</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778000"/>
            <a:ext cx="355600" cy="355600"/>
          </a:xfrm>
          <a:prstGeom prst="rect">
            <a:avLst/>
          </a:prstGeom>
        </p:spPr>
      </p:pic>
      <p:sp>
        <p:nvSpPr>
          <p:cNvPr id="7" name="AutoShape 7"/>
          <p:cNvSpPr/>
          <p:nvPr/>
        </p:nvSpPr>
        <p:spPr>
          <a:xfrm>
            <a:off x="1320800" y="1803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业务定义</a:t>
            </a:r>
            <a:endParaRPr lang="en-US" sz="1100"/>
          </a:p>
        </p:txBody>
      </p:sp>
      <p:sp>
        <p:nvSpPr>
          <p:cNvPr id="8" name="AutoShape 8"/>
          <p:cNvSpPr/>
          <p:nvPr/>
        </p:nvSpPr>
        <p:spPr>
          <a:xfrm>
            <a:off x="1320800" y="22098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D1D5DB"/>
                </a:solidFill>
                <a:latin typeface="Noto Sans SC"/>
                <a:ea typeface="Noto Sans SC"/>
                <a:cs typeface="Noto Sans SC"/>
                <a:sym typeface="Noto Sans SC"/>
              </a:rPr>
              <a:t>将AI技术与行业场景深度结合，为用户提供定制化的</a:t>
            </a:r>
            <a:r>
              <a:rPr lang="zh-CN" altLang="en-US" sz="1400" b="0" i="0" u="none" strike="noStrike" dirty="0">
                <a:solidFill>
                  <a:srgbClr val="D1D5DB"/>
                </a:solidFill>
                <a:latin typeface="Noto Sans SC"/>
                <a:ea typeface="Noto Sans SC"/>
                <a:cs typeface="Noto Sans SC"/>
                <a:sym typeface="Noto Sans SC"/>
              </a:rPr>
              <a:t>数字化</a:t>
            </a:r>
            <a:r>
              <a:rPr lang="en-US" sz="1400" b="0" i="0" u="none" strike="noStrike" dirty="0" err="1">
                <a:solidFill>
                  <a:srgbClr val="D1D5DB"/>
                </a:solidFill>
                <a:latin typeface="Noto Sans SC"/>
                <a:ea typeface="Noto Sans SC"/>
                <a:cs typeface="Noto Sans SC"/>
                <a:sym typeface="Noto Sans SC"/>
              </a:rPr>
              <a:t>解决方案</a:t>
            </a:r>
            <a:r>
              <a:rPr lang="en-US" sz="1400" b="0" i="0" u="none" strike="noStrike" dirty="0">
                <a:solidFill>
                  <a:srgbClr val="D1D5DB"/>
                </a:solidFill>
                <a:latin typeface="Noto Sans SC"/>
                <a:ea typeface="Noto Sans SC"/>
                <a:cs typeface="Noto Sans SC"/>
                <a:sym typeface="Noto Sans SC"/>
              </a:rPr>
              <a:t>。</a:t>
            </a:r>
            <a:endParaRPr lang="en-US" sz="1100"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175000"/>
            <a:ext cx="355600" cy="355600"/>
          </a:xfrm>
          <a:prstGeom prst="rect">
            <a:avLst/>
          </a:prstGeom>
        </p:spPr>
      </p:pic>
      <p:sp>
        <p:nvSpPr>
          <p:cNvPr id="10" name="AutoShape 10"/>
          <p:cNvSpPr/>
          <p:nvPr/>
        </p:nvSpPr>
        <p:spPr>
          <a:xfrm>
            <a:off x="1320800" y="3200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服务内容</a:t>
            </a:r>
            <a:endParaRPr lang="en-US" sz="1100"/>
          </a:p>
        </p:txBody>
      </p:sp>
      <p:sp>
        <p:nvSpPr>
          <p:cNvPr id="11" name="AutoShape 11"/>
          <p:cNvSpPr/>
          <p:nvPr/>
        </p:nvSpPr>
        <p:spPr>
          <a:xfrm>
            <a:off x="1320800" y="36068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D1D5DB"/>
                </a:solidFill>
                <a:latin typeface="Noto Sans SC"/>
                <a:ea typeface="Noto Sans SC"/>
                <a:cs typeface="Noto Sans SC"/>
                <a:sym typeface="Noto Sans SC"/>
              </a:rPr>
              <a:t>涵盖算法开发、模型训练、系统集成及上线调试等全流程服务</a:t>
            </a:r>
            <a:r>
              <a:rPr lang="en-US" sz="1400" b="0" i="0" u="none" strike="noStrike" dirty="0">
                <a:solidFill>
                  <a:srgbClr val="D1D5DB"/>
                </a:solidFill>
                <a:latin typeface="Noto Sans SC"/>
                <a:ea typeface="Noto Sans SC"/>
                <a:cs typeface="Noto Sans SC"/>
                <a:sym typeface="Noto Sans SC"/>
              </a:rPr>
              <a:t>。</a:t>
            </a:r>
            <a:endParaRPr lang="en-US" sz="1100" dirty="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572000"/>
            <a:ext cx="355600" cy="355600"/>
          </a:xfrm>
          <a:prstGeom prst="rect">
            <a:avLst/>
          </a:prstGeom>
        </p:spPr>
      </p:pic>
      <p:sp>
        <p:nvSpPr>
          <p:cNvPr id="13" name="AutoShape 13"/>
          <p:cNvSpPr/>
          <p:nvPr/>
        </p:nvSpPr>
        <p:spPr>
          <a:xfrm>
            <a:off x="1320800" y="4597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应用领域</a:t>
            </a:r>
            <a:endParaRPr lang="en-US" sz="1100"/>
          </a:p>
        </p:txBody>
      </p:sp>
      <p:sp>
        <p:nvSpPr>
          <p:cNvPr id="14" name="AutoShape 14"/>
          <p:cNvSpPr/>
          <p:nvPr/>
        </p:nvSpPr>
        <p:spPr>
          <a:xfrm>
            <a:off x="1320800" y="50038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D1D5DB"/>
                </a:solidFill>
                <a:latin typeface="Noto Sans SC"/>
                <a:ea typeface="Noto Sans SC"/>
                <a:cs typeface="Noto Sans SC"/>
                <a:sym typeface="Noto Sans SC"/>
              </a:rPr>
              <a:t>智能安防、智能交通、智能医疗、智能金融等多个关键行业</a:t>
            </a:r>
            <a:r>
              <a:rPr lang="en-US" sz="1400" b="0" i="0" u="none" strike="noStrike" dirty="0">
                <a:solidFill>
                  <a:srgbClr val="D1D5DB"/>
                </a:solidFill>
                <a:latin typeface="Noto Sans SC"/>
                <a:ea typeface="Noto Sans SC"/>
                <a:cs typeface="Noto Sans SC"/>
                <a:sym typeface="Noto Sans SC"/>
              </a:rPr>
              <a:t>。</a:t>
            </a:r>
            <a:endParaRPr lang="en-US" sz="1100" dirty="0"/>
          </a:p>
        </p:txBody>
      </p:sp>
      <p:cxnSp>
        <p:nvCxnSpPr>
          <p:cNvPr id="15" name="Connector 15"/>
          <p:cNvCxnSpPr/>
          <p:nvPr/>
        </p:nvCxnSpPr>
        <p:spPr>
          <a:xfrm rot="5388540">
            <a:off x="4191000" y="3676661"/>
            <a:ext cx="3810000" cy="12700"/>
          </a:xfrm>
          <a:prstGeom prst="straightConnector1">
            <a:avLst/>
          </a:prstGeom>
          <a:solidFill>
            <a:srgbClr val="DEE0E3">
              <a:alpha val="100000"/>
            </a:srgbClr>
          </a:solidFill>
          <a:ln w="12700" cap="flat" cmpd="sng">
            <a:solidFill>
              <a:srgbClr val="36A2EB">
                <a:alpha val="40000"/>
              </a:srgbClr>
            </a:solidFill>
            <a:prstDash val="dash"/>
            <a:round/>
            <a:headEnd type="none" w="med" len="med"/>
            <a:tailEnd type="none" w="med" len="med"/>
          </a:ln>
        </p:spPr>
      </p:cxnSp>
      <p:pic>
        <p:nvPicPr>
          <p:cNvPr id="19" name="图片 18">
            <a:extLst>
              <a:ext uri="{FF2B5EF4-FFF2-40B4-BE49-F238E27FC236}">
                <a16:creationId xmlns:a16="http://schemas.microsoft.com/office/drawing/2014/main" id="{13CC4B8D-CFAB-8509-B5A1-54F07197471C}"/>
              </a:ext>
            </a:extLst>
          </p:cNvPr>
          <p:cNvPicPr>
            <a:picLocks noChangeAspect="1"/>
          </p:cNvPicPr>
          <p:nvPr/>
        </p:nvPicPr>
        <p:blipFill>
          <a:blip r:embed="rId10"/>
          <a:stretch>
            <a:fillRect/>
          </a:stretch>
        </p:blipFill>
        <p:spPr>
          <a:xfrm>
            <a:off x="6502400" y="1892300"/>
            <a:ext cx="4572000" cy="3429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10668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FFFFFF"/>
                </a:solidFill>
                <a:latin typeface="Noto Sans SC"/>
                <a:ea typeface="Noto Sans SC"/>
                <a:cs typeface="Noto Sans SC"/>
                <a:sym typeface="Noto Sans SC"/>
              </a:rPr>
              <a:t>核心业务 - 网络与信息安全软件开发</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651000"/>
            <a:ext cx="355600" cy="355600"/>
          </a:xfrm>
          <a:prstGeom prst="rect">
            <a:avLst/>
          </a:prstGeom>
        </p:spPr>
      </p:pic>
      <p:sp>
        <p:nvSpPr>
          <p:cNvPr id="7" name="AutoShape 7"/>
          <p:cNvSpPr/>
          <p:nvPr/>
        </p:nvSpPr>
        <p:spPr>
          <a:xfrm>
            <a:off x="1320800" y="1676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业务定义</a:t>
            </a:r>
            <a:endParaRPr lang="en-US" sz="1100"/>
          </a:p>
        </p:txBody>
      </p:sp>
      <p:sp>
        <p:nvSpPr>
          <p:cNvPr id="8" name="AutoShape 8"/>
          <p:cNvSpPr/>
          <p:nvPr/>
        </p:nvSpPr>
        <p:spPr>
          <a:xfrm>
            <a:off x="1320800" y="2082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dirty="0" err="1">
                <a:solidFill>
                  <a:srgbClr val="E5E7EB"/>
                </a:solidFill>
                <a:latin typeface="Noto Sans SC"/>
                <a:ea typeface="Noto Sans SC"/>
                <a:cs typeface="Noto Sans SC"/>
                <a:sym typeface="Noto Sans SC"/>
              </a:rPr>
              <a:t>开发用于</a:t>
            </a:r>
            <a:r>
              <a:rPr lang="zh-CN" altLang="en-US" sz="1400" b="0" i="0" u="none" strike="noStrike" dirty="0">
                <a:solidFill>
                  <a:srgbClr val="E5E7EB"/>
                </a:solidFill>
                <a:latin typeface="Noto Sans SC"/>
                <a:ea typeface="Noto Sans SC"/>
                <a:cs typeface="Noto Sans SC"/>
                <a:sym typeface="Noto Sans SC"/>
              </a:rPr>
              <a:t>专用</a:t>
            </a:r>
            <a:r>
              <a:rPr lang="en-US" sz="1400" b="0" i="0" u="none" strike="noStrike" dirty="0" err="1">
                <a:solidFill>
                  <a:srgbClr val="E5E7EB"/>
                </a:solidFill>
                <a:latin typeface="Noto Sans SC"/>
                <a:ea typeface="Noto Sans SC"/>
                <a:cs typeface="Noto Sans SC"/>
                <a:sym typeface="Noto Sans SC"/>
              </a:rPr>
              <a:t>网络和信息系统安全的软件产品与服务</a:t>
            </a:r>
            <a:r>
              <a:rPr lang="en-US" sz="1400" b="0" i="0" u="none" strike="noStrike" dirty="0">
                <a:solidFill>
                  <a:srgbClr val="E5E7EB"/>
                </a:solidFill>
                <a:latin typeface="Noto Sans SC"/>
                <a:ea typeface="Noto Sans SC"/>
                <a:cs typeface="Noto Sans SC"/>
                <a:sym typeface="Noto Sans SC"/>
              </a:rPr>
              <a:t>。</a:t>
            </a:r>
            <a:endParaRPr lang="en-US" sz="1100"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048000"/>
            <a:ext cx="355600" cy="355600"/>
          </a:xfrm>
          <a:prstGeom prst="rect">
            <a:avLst/>
          </a:prstGeom>
        </p:spPr>
      </p:pic>
      <p:sp>
        <p:nvSpPr>
          <p:cNvPr id="10" name="AutoShape 10"/>
          <p:cNvSpPr/>
          <p:nvPr/>
        </p:nvSpPr>
        <p:spPr>
          <a:xfrm>
            <a:off x="1320800" y="3073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服务内容</a:t>
            </a:r>
            <a:endParaRPr lang="en-US" sz="1100"/>
          </a:p>
        </p:txBody>
      </p:sp>
      <p:sp>
        <p:nvSpPr>
          <p:cNvPr id="11" name="AutoShape 11"/>
          <p:cNvSpPr/>
          <p:nvPr/>
        </p:nvSpPr>
        <p:spPr>
          <a:xfrm>
            <a:off x="1320800" y="3479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包括防火墙、入侵检测系统、数据加密软件、安全审计软件等。</a:t>
            </a:r>
            <a:endParaRPr lang="en-US" sz="110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445000"/>
            <a:ext cx="355600" cy="355600"/>
          </a:xfrm>
          <a:prstGeom prst="rect">
            <a:avLst/>
          </a:prstGeom>
        </p:spPr>
      </p:pic>
      <p:sp>
        <p:nvSpPr>
          <p:cNvPr id="13" name="AutoShape 13"/>
          <p:cNvSpPr/>
          <p:nvPr/>
        </p:nvSpPr>
        <p:spPr>
          <a:xfrm>
            <a:off x="1320800" y="44704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应用领域</a:t>
            </a:r>
            <a:endParaRPr lang="en-US" sz="1100"/>
          </a:p>
        </p:txBody>
      </p:sp>
      <p:sp>
        <p:nvSpPr>
          <p:cNvPr id="14" name="AutoShape 14"/>
          <p:cNvSpPr/>
          <p:nvPr/>
        </p:nvSpPr>
        <p:spPr>
          <a:xfrm>
            <a:off x="1320800" y="4876800"/>
            <a:ext cx="4826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政府、金融、能源、交通、教育等关键行业。</a:t>
            </a:r>
            <a:endParaRPr lang="en-US" sz="1100"/>
          </a:p>
        </p:txBody>
      </p:sp>
      <p:cxnSp>
        <p:nvCxnSpPr>
          <p:cNvPr id="15" name="Connector 15"/>
          <p:cNvCxnSpPr/>
          <p:nvPr/>
        </p:nvCxnSpPr>
        <p:spPr>
          <a:xfrm rot="5388910">
            <a:off x="4254500" y="3613160"/>
            <a:ext cx="3937000" cy="12700"/>
          </a:xfrm>
          <a:prstGeom prst="straightConnector1">
            <a:avLst/>
          </a:prstGeom>
          <a:solidFill>
            <a:srgbClr val="DEE0E3">
              <a:alpha val="100000"/>
            </a:srgbClr>
          </a:solidFill>
          <a:ln w="12700" cap="flat" cmpd="sng">
            <a:solidFill>
              <a:srgbClr val="36A2EB">
                <a:alpha val="40000"/>
              </a:srgbClr>
            </a:solidFill>
            <a:prstDash val="dash"/>
            <a:round/>
            <a:headEnd type="none" w="med" len="med"/>
            <a:tailEnd type="none" w="med" len="med"/>
          </a:ln>
        </p:spPr>
      </p:cxnSp>
      <p:pic>
        <p:nvPicPr>
          <p:cNvPr id="16" name="Picture 16"/>
          <p:cNvPicPr>
            <a:picLocks noChangeAspect="1"/>
          </p:cNvPicPr>
          <p:nvPr/>
        </p:nvPicPr>
        <p:blipFill>
          <a:blip r:embed="rId10"/>
          <a:srcRect t="29166" b="29166"/>
          <a:stretch>
            <a:fillRect/>
          </a:stretch>
        </p:blipFill>
        <p:spPr>
          <a:xfrm>
            <a:off x="6604000" y="1651000"/>
            <a:ext cx="4572000" cy="1905000"/>
          </a:xfrm>
          <a:prstGeom prst="roundRect">
            <a:avLst>
              <a:gd name="adj" fmla="val 5333"/>
            </a:avLst>
          </a:prstGeom>
          <a:noFill/>
          <a:ln w="12700" cap="flat" cmpd="sng">
            <a:solidFill>
              <a:srgbClr val="36A2EB">
                <a:alpha val="100000"/>
              </a:srgbClr>
            </a:solidFill>
            <a:prstDash val="solid"/>
            <a:round/>
          </a:ln>
        </p:spPr>
      </p:pic>
      <p:sp>
        <p:nvSpPr>
          <p:cNvPr id="17" name="AutoShape 17"/>
          <p:cNvSpPr/>
          <p:nvPr/>
        </p:nvSpPr>
        <p:spPr>
          <a:xfrm>
            <a:off x="6604000" y="3619500"/>
            <a:ext cx="4572000" cy="2794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E5E7EB"/>
                </a:solidFill>
                <a:latin typeface="Noto Sans SC"/>
                <a:ea typeface="Noto Sans SC"/>
                <a:cs typeface="Noto Sans SC"/>
                <a:sym typeface="Noto Sans SC"/>
              </a:rPr>
              <a:t>防火墙系统</a:t>
            </a:r>
            <a:endParaRPr lang="en-US" sz="1100"/>
          </a:p>
        </p:txBody>
      </p:sp>
      <p:pic>
        <p:nvPicPr>
          <p:cNvPr id="18" name="Picture 18"/>
          <p:cNvPicPr>
            <a:picLocks noChangeAspect="1"/>
          </p:cNvPicPr>
          <p:nvPr/>
        </p:nvPicPr>
        <p:blipFill>
          <a:blip r:embed="rId11"/>
          <a:srcRect t="29166" b="29166"/>
          <a:stretch>
            <a:fillRect/>
          </a:stretch>
        </p:blipFill>
        <p:spPr>
          <a:xfrm>
            <a:off x="6604000" y="4064000"/>
            <a:ext cx="4572000" cy="1905000"/>
          </a:xfrm>
          <a:prstGeom prst="roundRect">
            <a:avLst>
              <a:gd name="adj" fmla="val 5333"/>
            </a:avLst>
          </a:prstGeom>
          <a:noFill/>
          <a:ln w="12700" cap="flat" cmpd="sng">
            <a:solidFill>
              <a:srgbClr val="36A2EB">
                <a:alpha val="100000"/>
              </a:srgbClr>
            </a:solidFill>
            <a:prstDash val="solid"/>
            <a:rou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核心业务 - 互联网数据服务</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1651000"/>
            <a:ext cx="355600" cy="355600"/>
          </a:xfrm>
          <a:prstGeom prst="rect">
            <a:avLst/>
          </a:prstGeom>
        </p:spPr>
      </p:pic>
      <p:sp>
        <p:nvSpPr>
          <p:cNvPr id="7" name="AutoShape 7"/>
          <p:cNvSpPr/>
          <p:nvPr/>
        </p:nvSpPr>
        <p:spPr>
          <a:xfrm>
            <a:off x="1270000" y="1676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业务定义</a:t>
            </a:r>
            <a:endParaRPr lang="en-US" sz="1100"/>
          </a:p>
        </p:txBody>
      </p:sp>
      <p:sp>
        <p:nvSpPr>
          <p:cNvPr id="8" name="AutoShape 8"/>
          <p:cNvSpPr/>
          <p:nvPr/>
        </p:nvSpPr>
        <p:spPr>
          <a:xfrm>
            <a:off x="1270000" y="20828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通过互联网为用户提供数据收集、存储、分析、处理等服务。</a:t>
            </a:r>
            <a:endParaRPr lang="en-US" sz="110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048000"/>
            <a:ext cx="355600" cy="355600"/>
          </a:xfrm>
          <a:prstGeom prst="rect">
            <a:avLst/>
          </a:prstGeom>
        </p:spPr>
      </p:pic>
      <p:sp>
        <p:nvSpPr>
          <p:cNvPr id="10" name="AutoShape 10"/>
          <p:cNvSpPr/>
          <p:nvPr/>
        </p:nvSpPr>
        <p:spPr>
          <a:xfrm>
            <a:off x="1270000" y="3073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服务内容</a:t>
            </a:r>
            <a:endParaRPr lang="en-US" sz="1100"/>
          </a:p>
        </p:txBody>
      </p:sp>
      <p:sp>
        <p:nvSpPr>
          <p:cNvPr id="11" name="AutoShape 11"/>
          <p:cNvSpPr/>
          <p:nvPr/>
        </p:nvSpPr>
        <p:spPr>
          <a:xfrm>
            <a:off x="1270000" y="34798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大数据平台建设、数据分析、数据挖掘、数据可视化等。</a:t>
            </a:r>
            <a:endParaRPr lang="en-US" sz="1100"/>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4445000"/>
            <a:ext cx="355600" cy="355600"/>
          </a:xfrm>
          <a:prstGeom prst="rect">
            <a:avLst/>
          </a:prstGeom>
        </p:spPr>
      </p:pic>
      <p:sp>
        <p:nvSpPr>
          <p:cNvPr id="13" name="AutoShape 13"/>
          <p:cNvSpPr/>
          <p:nvPr/>
        </p:nvSpPr>
        <p:spPr>
          <a:xfrm>
            <a:off x="1270000" y="4470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a:ea typeface="Noto Sans SC"/>
                <a:cs typeface="Noto Sans SC"/>
                <a:sym typeface="Noto Sans SC"/>
              </a:rPr>
              <a:t>应用领域</a:t>
            </a:r>
            <a:endParaRPr lang="en-US" sz="1100"/>
          </a:p>
        </p:txBody>
      </p:sp>
      <p:sp>
        <p:nvSpPr>
          <p:cNvPr id="14" name="AutoShape 14"/>
          <p:cNvSpPr/>
          <p:nvPr/>
        </p:nvSpPr>
        <p:spPr>
          <a:xfrm>
            <a:off x="1270000" y="4876800"/>
            <a:ext cx="4572000" cy="5588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E5E7EB"/>
                </a:solidFill>
                <a:latin typeface="Noto Sans SC"/>
                <a:ea typeface="Noto Sans SC"/>
                <a:cs typeface="Noto Sans SC"/>
                <a:sym typeface="Noto Sans SC"/>
              </a:rPr>
              <a:t>政府、金融、能源、交通、教育等。</a:t>
            </a:r>
            <a:endParaRPr lang="en-US" sz="1100"/>
          </a:p>
        </p:txBody>
      </p:sp>
      <p:cxnSp>
        <p:nvCxnSpPr>
          <p:cNvPr id="15" name="Connector 15"/>
          <p:cNvCxnSpPr/>
          <p:nvPr/>
        </p:nvCxnSpPr>
        <p:spPr>
          <a:xfrm rot="5388910">
            <a:off x="4127500" y="3613160"/>
            <a:ext cx="3937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6" name="Picture 16"/>
          <p:cNvPicPr>
            <a:picLocks noChangeAspect="1"/>
          </p:cNvPicPr>
          <p:nvPr/>
        </p:nvPicPr>
        <p:blipFill>
          <a:blip r:embed="rId10"/>
          <a:srcRect t="21162" b="21162"/>
          <a:stretch>
            <a:fillRect/>
          </a:stretch>
        </p:blipFill>
        <p:spPr>
          <a:xfrm>
            <a:off x="6604000" y="1651000"/>
            <a:ext cx="4826000" cy="1905000"/>
          </a:xfrm>
          <a:prstGeom prst="roundRect">
            <a:avLst>
              <a:gd name="adj" fmla="val 5333"/>
            </a:avLst>
          </a:prstGeom>
          <a:noFill/>
          <a:ln w="12700" cap="flat" cmpd="sng">
            <a:solidFill>
              <a:srgbClr val="36A2EB">
                <a:alpha val="50000"/>
              </a:srgbClr>
            </a:solidFill>
            <a:prstDash val="solid"/>
            <a:round/>
          </a:ln>
        </p:spPr>
      </p:pic>
      <p:pic>
        <p:nvPicPr>
          <p:cNvPr id="17" name="Picture 17"/>
          <p:cNvPicPr>
            <a:picLocks noChangeAspect="1"/>
          </p:cNvPicPr>
          <p:nvPr/>
        </p:nvPicPr>
        <p:blipFill>
          <a:blip r:embed="rId11"/>
          <a:srcRect t="12105" b="12105"/>
          <a:stretch/>
        </p:blipFill>
        <p:spPr>
          <a:xfrm>
            <a:off x="6604000" y="3810000"/>
            <a:ext cx="4826000" cy="1905000"/>
          </a:xfrm>
          <a:prstGeom prst="roundRect">
            <a:avLst>
              <a:gd name="adj" fmla="val 5333"/>
            </a:avLst>
          </a:prstGeom>
          <a:noFill/>
          <a:ln w="12700" cap="flat" cmpd="sng">
            <a:solidFill>
              <a:srgbClr val="36A2EB">
                <a:alpha val="50000"/>
              </a:srgbClr>
            </a:solidFill>
            <a:prstDash val="solid"/>
            <a:rou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0A14">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0A1428">
              <a:alpha val="6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技术实力 - 专利技术</a:t>
            </a:r>
            <a:endParaRPr lang="en-US" sz="1100"/>
          </a:p>
        </p:txBody>
      </p:sp>
      <p:cxnSp>
        <p:nvCxnSpPr>
          <p:cNvPr id="5" name="Connector 5"/>
          <p:cNvCxnSpPr/>
          <p:nvPr/>
        </p:nvCxnSpPr>
        <p:spPr>
          <a:xfrm rot="-4092">
            <a:off x="762004" y="1200150"/>
            <a:ext cx="10668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sp>
        <p:nvSpPr>
          <p:cNvPr id="6" name="AutoShape 6"/>
          <p:cNvSpPr/>
          <p:nvPr/>
        </p:nvSpPr>
        <p:spPr>
          <a:xfrm>
            <a:off x="762000" y="1651000"/>
            <a:ext cx="5334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6A2EB"/>
                </a:solidFill>
                <a:latin typeface="Noto Sans SC"/>
                <a:ea typeface="Noto Sans SC"/>
                <a:cs typeface="Noto Sans SC"/>
                <a:sym typeface="Noto Sans SC"/>
              </a:rPr>
              <a:t>核心发明专利</a:t>
            </a:r>
            <a:endParaRPr lang="en-US" sz="1100"/>
          </a:p>
        </p:txBody>
      </p:sp>
      <p:sp>
        <p:nvSpPr>
          <p:cNvPr id="7" name="AutoShape 7"/>
          <p:cNvSpPr/>
          <p:nvPr/>
        </p:nvSpPr>
        <p:spPr>
          <a:xfrm>
            <a:off x="762000" y="2222500"/>
            <a:ext cx="5334000" cy="762000"/>
          </a:xfrm>
          <a:prstGeom prst="rect">
            <a:avLst/>
          </a:prstGeom>
          <a:noFill/>
          <a:ln w="12700" cap="flat" cmpd="sng">
            <a:noFill/>
            <a:prstDash val="solid"/>
            <a:round/>
          </a:ln>
        </p:spPr>
        <p:txBody>
          <a:bodyPr vert="horz" wrap="square" lIns="0" tIns="0" rIns="0" bIns="0" rtlCol="0" anchor="t" anchorCtr="0"/>
          <a:lstStyle/>
          <a:p>
            <a:pPr indent="0" algn="l">
              <a:lnSpc>
                <a:spcPct val="116666"/>
              </a:lnSpc>
              <a:defRPr/>
            </a:pPr>
            <a:r>
              <a:rPr lang="en-US" sz="1600" b="1" i="0" u="none" strike="noStrike">
                <a:solidFill>
                  <a:srgbClr val="FFFFFF"/>
                </a:solidFill>
                <a:latin typeface="Noto Sans SC"/>
                <a:ea typeface="Noto Sans SC"/>
                <a:cs typeface="Noto Sans SC"/>
                <a:sym typeface="Noto Sans SC"/>
              </a:rPr>
              <a:t>一种基于毫米波雷达的智能消防安全监控系统及监控方法</a:t>
            </a:r>
            <a:endParaRPr lang="en-US" sz="1100"/>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3302000"/>
            <a:ext cx="304800" cy="304800"/>
          </a:xfrm>
          <a:prstGeom prst="rect">
            <a:avLst/>
          </a:prstGeom>
        </p:spPr>
      </p:pic>
      <p:sp>
        <p:nvSpPr>
          <p:cNvPr id="9" name="AutoShape 9"/>
          <p:cNvSpPr/>
          <p:nvPr/>
        </p:nvSpPr>
        <p:spPr>
          <a:xfrm>
            <a:off x="1219200" y="3302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dirty="0" err="1">
                <a:solidFill>
                  <a:srgbClr val="E5E7EB"/>
                </a:solidFill>
                <a:latin typeface="Noto Sans SC"/>
                <a:ea typeface="Noto Sans SC"/>
                <a:cs typeface="Noto Sans SC"/>
                <a:sym typeface="Noto Sans SC"/>
              </a:rPr>
              <a:t>专利号：</a:t>
            </a:r>
            <a:r>
              <a:rPr lang="en-US" sz="1400" b="0" i="0" u="none" strike="noStrike" dirty="0" err="1">
                <a:solidFill>
                  <a:srgbClr val="E5E7EB"/>
                </a:solidFill>
                <a:latin typeface="Noto Sans SC"/>
                <a:ea typeface="Noto Sans SC"/>
                <a:cs typeface="Noto Sans SC"/>
                <a:sym typeface="Noto Sans SC"/>
              </a:rPr>
              <a:t>ZL</a:t>
            </a:r>
            <a:r>
              <a:rPr lang="en-US" sz="1400" b="0" i="0" u="none" strike="noStrike" dirty="0">
                <a:solidFill>
                  <a:srgbClr val="E5E7EB"/>
                </a:solidFill>
                <a:latin typeface="Noto Sans SC"/>
                <a:ea typeface="Noto Sans SC"/>
                <a:cs typeface="Noto Sans SC"/>
                <a:sym typeface="Noto Sans SC"/>
              </a:rPr>
              <a:t> 2024 1 0123456.7</a:t>
            </a:r>
            <a:endParaRPr lang="en-US" sz="1100" dirty="0"/>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937000"/>
            <a:ext cx="304800" cy="304800"/>
          </a:xfrm>
          <a:prstGeom prst="rect">
            <a:avLst/>
          </a:prstGeom>
        </p:spPr>
      </p:pic>
      <p:sp>
        <p:nvSpPr>
          <p:cNvPr id="11" name="AutoShape 11"/>
          <p:cNvSpPr/>
          <p:nvPr/>
        </p:nvSpPr>
        <p:spPr>
          <a:xfrm>
            <a:off x="1219200" y="3937000"/>
            <a:ext cx="482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E5E7EB"/>
                </a:solidFill>
                <a:latin typeface="Noto Sans SC"/>
                <a:ea typeface="Noto Sans SC"/>
                <a:cs typeface="Noto Sans SC"/>
                <a:sym typeface="Noto Sans SC"/>
              </a:rPr>
              <a:t>专利类型：</a:t>
            </a:r>
            <a:r>
              <a:rPr lang="en-US" sz="1400" b="0" i="0" u="none" strike="noStrike">
                <a:solidFill>
                  <a:srgbClr val="E5E7EB"/>
                </a:solidFill>
                <a:latin typeface="Noto Sans SC"/>
                <a:ea typeface="Noto Sans SC"/>
                <a:cs typeface="Noto Sans SC"/>
                <a:sym typeface="Noto Sans SC"/>
              </a:rPr>
              <a:t>发明专利</a:t>
            </a:r>
            <a:endParaRPr lang="en-US" sz="1100"/>
          </a:p>
        </p:txBody>
      </p:sp>
      <p:sp>
        <p:nvSpPr>
          <p:cNvPr id="12" name="AutoShape 12"/>
          <p:cNvSpPr/>
          <p:nvPr/>
        </p:nvSpPr>
        <p:spPr>
          <a:xfrm>
            <a:off x="762000" y="4572000"/>
            <a:ext cx="5334000" cy="762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该专利为消防安全监控提供了全新的解决方案，通过先进的毫米波雷达技术，实现全天候、高精度的智能监测与预警。</a:t>
            </a:r>
            <a:endParaRPr lang="en-US" sz="1100"/>
          </a:p>
        </p:txBody>
      </p:sp>
      <p:cxnSp>
        <p:nvCxnSpPr>
          <p:cNvPr id="13" name="Connector 13"/>
          <p:cNvCxnSpPr/>
          <p:nvPr/>
        </p:nvCxnSpPr>
        <p:spPr>
          <a:xfrm rot="5388910">
            <a:off x="4254500" y="3613160"/>
            <a:ext cx="3937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4" name="Picture 14"/>
          <p:cNvPicPr>
            <a:picLocks noChangeAspect="1"/>
          </p:cNvPicPr>
          <p:nvPr/>
        </p:nvPicPr>
        <p:blipFill>
          <a:blip r:embed="rId8"/>
          <a:srcRect t="16394" b="16394"/>
          <a:stretch>
            <a:fillRect/>
          </a:stretch>
        </p:blipFill>
        <p:spPr>
          <a:xfrm>
            <a:off x="6604000" y="1651000"/>
            <a:ext cx="4826000" cy="2159000"/>
          </a:xfrm>
          <a:prstGeom prst="roundRect">
            <a:avLst>
              <a:gd name="adj" fmla="val 4705"/>
            </a:avLst>
          </a:prstGeom>
          <a:noFill/>
          <a:ln w="12700" cap="flat" cmpd="sng">
            <a:solidFill>
              <a:srgbClr val="36A2EB">
                <a:alpha val="50000"/>
              </a:srgbClr>
            </a:solidFill>
            <a:prstDash val="solid"/>
            <a:round/>
          </a:ln>
        </p:spPr>
      </p:pic>
      <p:pic>
        <p:nvPicPr>
          <p:cNvPr id="15" name="Picture 15"/>
          <p:cNvPicPr>
            <a:picLocks noChangeAspect="1"/>
          </p:cNvPicPr>
          <p:nvPr/>
        </p:nvPicPr>
        <p:blipFill>
          <a:blip r:embed="rId9"/>
          <a:srcRect t="16473" b="16473"/>
          <a:stretch>
            <a:fillRect/>
          </a:stretch>
        </p:blipFill>
        <p:spPr>
          <a:xfrm>
            <a:off x="6604000" y="4064000"/>
            <a:ext cx="4826000" cy="2159000"/>
          </a:xfrm>
          <a:prstGeom prst="roundRect">
            <a:avLst>
              <a:gd name="adj" fmla="val 4705"/>
            </a:avLst>
          </a:prstGeom>
          <a:noFill/>
          <a:ln w="12700" cap="flat" cmpd="sng">
            <a:solidFill>
              <a:srgbClr val="36A2EB">
                <a:alpha val="50000"/>
              </a:srgbClr>
            </a:solidFill>
            <a:prstDash val="solid"/>
            <a:rou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11827">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0" y="0"/>
            <a:ext cx="12192000" cy="6858000"/>
          </a:xfrm>
          <a:prstGeom prst="roundRect">
            <a:avLst>
              <a:gd name="adj" fmla="val 0"/>
            </a:avLst>
          </a:prstGeom>
          <a:solidFill>
            <a:srgbClr val="111827">
              <a:alpha val="70000"/>
            </a:srgbClr>
          </a:solidFill>
          <a:ln w="25400" cap="flat" cmpd="sng">
            <a:noFill/>
            <a:prstDash val="solid"/>
            <a:round/>
          </a:ln>
        </p:spPr>
        <p:txBody>
          <a:bodyPr vert="horz" wrap="square" lIns="63500" tIns="63500" rIns="63500" bIns="63500" rtlCol="0" anchor="ctr"/>
          <a:lstStyle/>
          <a:p>
            <a:pPr algn="ctr">
              <a:defRPr/>
            </a:pPr>
            <a:endParaRPr/>
          </a:p>
        </p:txBody>
      </p:sp>
      <p:sp>
        <p:nvSpPr>
          <p:cNvPr id="4" name="AutoShape 4"/>
          <p:cNvSpPr/>
          <p:nvPr/>
        </p:nvSpPr>
        <p:spPr>
          <a:xfrm>
            <a:off x="762000" y="508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FFFFFF"/>
                </a:solidFill>
                <a:latin typeface="Noto Sans SC"/>
                <a:ea typeface="Noto Sans SC"/>
                <a:cs typeface="Noto Sans SC"/>
                <a:sym typeface="Noto Sans SC"/>
              </a:rPr>
              <a:t>技术实力 - 软件著作权</a:t>
            </a:r>
            <a:endParaRPr lang="en-US" sz="1100"/>
          </a:p>
        </p:txBody>
      </p:sp>
      <p:cxnSp>
        <p:nvCxnSpPr>
          <p:cNvPr id="5" name="Connector 5"/>
          <p:cNvCxnSpPr/>
          <p:nvPr/>
        </p:nvCxnSpPr>
        <p:spPr>
          <a:xfrm rot="-8594">
            <a:off x="762008" y="1212850"/>
            <a:ext cx="5080000" cy="12700"/>
          </a:xfrm>
          <a:prstGeom prst="straightConnector1">
            <a:avLst/>
          </a:prstGeom>
          <a:solidFill>
            <a:srgbClr val="DEE0E3">
              <a:alpha val="100000"/>
            </a:srgbClr>
          </a:solidFill>
          <a:ln w="25400" cap="flat" cmpd="sng">
            <a:solidFill>
              <a:srgbClr val="36A2EB">
                <a:alpha val="100000"/>
              </a:srgbClr>
            </a:solidFill>
            <a:prstDash val="solid"/>
            <a:round/>
            <a:headEnd type="none" w="lg" len="lg"/>
            <a:tailEnd type="none" w="lg" len="lg"/>
          </a:ln>
        </p:spPr>
      </p:cxnSp>
      <p:sp>
        <p:nvSpPr>
          <p:cNvPr id="6" name="AutoShape 6"/>
          <p:cNvSpPr/>
          <p:nvPr/>
        </p:nvSpPr>
        <p:spPr>
          <a:xfrm>
            <a:off x="762000" y="1778000"/>
            <a:ext cx="508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FFFFFF"/>
                </a:solidFill>
                <a:latin typeface="Noto Sans SC"/>
                <a:ea typeface="Noto Sans SC"/>
                <a:cs typeface="Noto Sans SC"/>
                <a:sym typeface="Noto Sans SC"/>
              </a:rPr>
              <a:t>京维智网智能监控平台V1.0</a:t>
            </a:r>
            <a:endParaRPr lang="en-US" sz="1100"/>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2540000"/>
            <a:ext cx="304800" cy="304800"/>
          </a:xfrm>
          <a:prstGeom prst="rect">
            <a:avLst/>
          </a:prstGeom>
        </p:spPr>
      </p:pic>
      <p:sp>
        <p:nvSpPr>
          <p:cNvPr id="8" name="AutoShape 8"/>
          <p:cNvSpPr/>
          <p:nvPr/>
        </p:nvSpPr>
        <p:spPr>
          <a:xfrm>
            <a:off x="1270000" y="25654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a:ea typeface="Noto Sans SC"/>
                <a:cs typeface="Noto Sans SC"/>
                <a:sym typeface="Noto Sans SC"/>
              </a:rPr>
              <a:t>软件名称</a:t>
            </a:r>
            <a:endParaRPr lang="en-US" sz="1100"/>
          </a:p>
        </p:txBody>
      </p:sp>
      <p:sp>
        <p:nvSpPr>
          <p:cNvPr id="9" name="AutoShape 9"/>
          <p:cNvSpPr/>
          <p:nvPr/>
        </p:nvSpPr>
        <p:spPr>
          <a:xfrm>
            <a:off x="1270000" y="2946400"/>
            <a:ext cx="4445000" cy="2794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京维智网智能监控平台V1.0</a:t>
            </a:r>
            <a:endParaRPr lang="en-US" sz="1100"/>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 y="3683000"/>
            <a:ext cx="304800" cy="304800"/>
          </a:xfrm>
          <a:prstGeom prst="rect">
            <a:avLst/>
          </a:prstGeom>
        </p:spPr>
      </p:pic>
      <p:sp>
        <p:nvSpPr>
          <p:cNvPr id="11" name="AutoShape 11"/>
          <p:cNvSpPr/>
          <p:nvPr/>
        </p:nvSpPr>
        <p:spPr>
          <a:xfrm>
            <a:off x="1270000" y="37084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a:ea typeface="Noto Sans SC"/>
                <a:cs typeface="Noto Sans SC"/>
                <a:sym typeface="Noto Sans SC"/>
              </a:rPr>
              <a:t>登记号</a:t>
            </a:r>
            <a:endParaRPr lang="en-US" sz="1100"/>
          </a:p>
        </p:txBody>
      </p:sp>
      <p:sp>
        <p:nvSpPr>
          <p:cNvPr id="12" name="AutoShape 12"/>
          <p:cNvSpPr/>
          <p:nvPr/>
        </p:nvSpPr>
        <p:spPr>
          <a:xfrm>
            <a:off x="1270000" y="4089400"/>
            <a:ext cx="4445000" cy="2794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2025SR0123456</a:t>
            </a:r>
            <a:endParaRPr lang="en-US" sz="1100"/>
          </a:p>
        </p:txBody>
      </p:sp>
      <p:cxnSp>
        <p:nvCxnSpPr>
          <p:cNvPr id="13" name="Connector 13"/>
          <p:cNvCxnSpPr/>
          <p:nvPr/>
        </p:nvCxnSpPr>
        <p:spPr>
          <a:xfrm rot="-8594">
            <a:off x="762008" y="4692650"/>
            <a:ext cx="5080000" cy="12700"/>
          </a:xfrm>
          <a:prstGeom prst="straightConnector1">
            <a:avLst/>
          </a:prstGeom>
          <a:solidFill>
            <a:srgbClr val="DEE0E3">
              <a:alpha val="100000"/>
            </a:srgbClr>
          </a:solidFill>
          <a:ln w="12700" cap="flat" cmpd="sng">
            <a:solidFill>
              <a:srgbClr val="36A2EB">
                <a:alpha val="30000"/>
              </a:srgbClr>
            </a:solidFill>
            <a:prstDash val="dash"/>
            <a:round/>
            <a:headEnd type="none" w="med" len="med"/>
            <a:tailEnd type="none" w="med" len="med"/>
          </a:ln>
        </p:spPr>
      </p:cxn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000" y="5080000"/>
            <a:ext cx="304800" cy="304800"/>
          </a:xfrm>
          <a:prstGeom prst="rect">
            <a:avLst/>
          </a:prstGeom>
        </p:spPr>
      </p:pic>
      <p:sp>
        <p:nvSpPr>
          <p:cNvPr id="15" name="AutoShape 15"/>
          <p:cNvSpPr/>
          <p:nvPr/>
        </p:nvSpPr>
        <p:spPr>
          <a:xfrm>
            <a:off x="1270000" y="51054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a:ea typeface="Noto Sans SC"/>
                <a:cs typeface="Noto Sans SC"/>
                <a:sym typeface="Noto Sans SC"/>
              </a:rPr>
              <a:t>成功应用</a:t>
            </a:r>
            <a:endParaRPr lang="en-US" sz="1100"/>
          </a:p>
        </p:txBody>
      </p:sp>
      <p:sp>
        <p:nvSpPr>
          <p:cNvPr id="16" name="AutoShape 16"/>
          <p:cNvSpPr/>
          <p:nvPr/>
        </p:nvSpPr>
        <p:spPr>
          <a:xfrm>
            <a:off x="1270000" y="5486400"/>
            <a:ext cx="4445000" cy="2794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400" b="0" i="0" u="none" strike="noStrike">
                <a:solidFill>
                  <a:srgbClr val="D1D5DB"/>
                </a:solidFill>
                <a:latin typeface="Noto Sans SC"/>
                <a:ea typeface="Noto Sans SC"/>
                <a:cs typeface="Noto Sans SC"/>
                <a:sym typeface="Noto Sans SC"/>
              </a:rPr>
              <a:t>已在多个大型智慧项目中稳定运行</a:t>
            </a:r>
            <a:endParaRPr lang="en-US" sz="1100"/>
          </a:p>
        </p:txBody>
      </p:sp>
      <p:cxnSp>
        <p:nvCxnSpPr>
          <p:cNvPr id="17" name="Connector 17"/>
          <p:cNvCxnSpPr/>
          <p:nvPr/>
        </p:nvCxnSpPr>
        <p:spPr>
          <a:xfrm rot="5389257">
            <a:off x="4064000" y="3803660"/>
            <a:ext cx="4064000" cy="12700"/>
          </a:xfrm>
          <a:prstGeom prst="straightConnector1">
            <a:avLst/>
          </a:prstGeom>
          <a:solidFill>
            <a:srgbClr val="DEE0E3">
              <a:alpha val="100000"/>
            </a:srgbClr>
          </a:solidFill>
          <a:ln w="12700" cap="flat" cmpd="sng">
            <a:solidFill>
              <a:srgbClr val="36A2EB">
                <a:alpha val="40000"/>
              </a:srgbClr>
            </a:solidFill>
            <a:prstDash val="solid"/>
            <a:round/>
            <a:headEnd type="none" w="med" len="med"/>
            <a:tailEnd type="none" w="med" len="med"/>
          </a:ln>
        </p:spPr>
      </p:cxnSp>
      <p:pic>
        <p:nvPicPr>
          <p:cNvPr id="18" name="Picture 18"/>
          <p:cNvPicPr>
            <a:picLocks noChangeAspect="1"/>
          </p:cNvPicPr>
          <p:nvPr/>
        </p:nvPicPr>
        <p:blipFill>
          <a:blip r:embed="rId10"/>
          <a:srcRect t="12500" b="12500"/>
          <a:stretch>
            <a:fillRect/>
          </a:stretch>
        </p:blipFill>
        <p:spPr>
          <a:xfrm>
            <a:off x="6604000" y="2032000"/>
            <a:ext cx="4826000" cy="3619500"/>
          </a:xfrm>
          <a:prstGeom prst="roundRect">
            <a:avLst>
              <a:gd name="adj" fmla="val 4210"/>
            </a:avLst>
          </a:prstGeom>
          <a:noFill/>
          <a:ln w="25400" cap="flat" cmpd="sng">
            <a:solidFill>
              <a:srgbClr val="36A2EB">
                <a:alpha val="100000"/>
              </a:srgbClr>
            </a:solidFill>
            <a:prstDash val="solid"/>
            <a:round/>
          </a:ln>
        </p:spPr>
      </p:pic>
      <p:sp>
        <p:nvSpPr>
          <p:cNvPr id="19" name="AutoShape 19"/>
          <p:cNvSpPr/>
          <p:nvPr/>
        </p:nvSpPr>
        <p:spPr>
          <a:xfrm>
            <a:off x="6604000" y="5778500"/>
            <a:ext cx="4826000" cy="2794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D1D5DB"/>
                </a:solidFill>
                <a:latin typeface="Noto Sans SC"/>
                <a:ea typeface="Noto Sans SC"/>
                <a:cs typeface="Noto Sans SC"/>
                <a:sym typeface="Noto Sans SC"/>
              </a:rPr>
              <a:t>平台界面示意</a:t>
            </a:r>
            <a:endParaRPr lang="en-US" sz="1100"/>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587</Words>
  <Application>Microsoft Office PowerPoint</Application>
  <PresentationFormat>宽屏</PresentationFormat>
  <Paragraphs>172</Paragraphs>
  <Slides>18</Slides>
  <Notes>18</Notes>
  <HiddenSlides>0</HiddenSlides>
  <MMClips>0</MMClips>
  <ScaleCrop>false</ScaleCrop>
  <HeadingPairs>
    <vt:vector size="6" baseType="variant">
      <vt:variant>
        <vt:lpstr>已用的字体</vt:lpstr>
      </vt:variant>
      <vt:variant>
        <vt:i4>2</vt:i4>
      </vt:variant>
      <vt:variant>
        <vt:lpstr>主题</vt:lpstr>
      </vt:variant>
      <vt:variant>
        <vt:i4>2</vt:i4>
      </vt:variant>
      <vt:variant>
        <vt:lpstr>幻灯片标题</vt:lpstr>
      </vt:variant>
      <vt:variant>
        <vt:i4>18</vt:i4>
      </vt:variant>
    </vt:vector>
  </HeadingPairs>
  <TitlesOfParts>
    <vt:vector size="22" baseType="lpstr">
      <vt:lpstr>Noto Sans SC</vt:lpstr>
      <vt:lpstr>Arial</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fan zhao</cp:lastModifiedBy>
  <cp:revision>2</cp:revision>
  <dcterms:modified xsi:type="dcterms:W3CDTF">2025-12-31T08:15:52Z</dcterms:modified>
</cp:coreProperties>
</file>