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50"/>
  </p:notesMasterIdLst>
  <p:handoutMasterIdLst>
    <p:handoutMasterId r:id="rId51"/>
  </p:handoutMasterIdLst>
  <p:sldIdLst>
    <p:sldId id="256" r:id="rId2"/>
    <p:sldId id="257" r:id="rId3"/>
    <p:sldId id="297" r:id="rId4"/>
    <p:sldId id="260" r:id="rId5"/>
    <p:sldId id="296" r:id="rId6"/>
    <p:sldId id="261" r:id="rId7"/>
    <p:sldId id="302" r:id="rId8"/>
    <p:sldId id="262" r:id="rId9"/>
    <p:sldId id="263" r:id="rId10"/>
    <p:sldId id="264" r:id="rId11"/>
    <p:sldId id="265" r:id="rId12"/>
    <p:sldId id="298" r:id="rId13"/>
    <p:sldId id="266" r:id="rId14"/>
    <p:sldId id="267" r:id="rId15"/>
    <p:sldId id="268" r:id="rId16"/>
    <p:sldId id="269" r:id="rId17"/>
    <p:sldId id="304" r:id="rId18"/>
    <p:sldId id="305" r:id="rId19"/>
    <p:sldId id="306" r:id="rId20"/>
    <p:sldId id="307" r:id="rId21"/>
    <p:sldId id="270" r:id="rId22"/>
    <p:sldId id="271" r:id="rId23"/>
    <p:sldId id="272" r:id="rId24"/>
    <p:sldId id="273" r:id="rId25"/>
    <p:sldId id="274" r:id="rId26"/>
    <p:sldId id="275" r:id="rId27"/>
    <p:sldId id="276" r:id="rId28"/>
    <p:sldId id="277" r:id="rId29"/>
    <p:sldId id="278" r:id="rId30"/>
    <p:sldId id="279" r:id="rId31"/>
    <p:sldId id="280" r:id="rId32"/>
    <p:sldId id="309" r:id="rId33"/>
    <p:sldId id="281" r:id="rId34"/>
    <p:sldId id="282" r:id="rId35"/>
    <p:sldId id="283" r:id="rId36"/>
    <p:sldId id="285" r:id="rId37"/>
    <p:sldId id="286" r:id="rId38"/>
    <p:sldId id="287" r:id="rId39"/>
    <p:sldId id="288" r:id="rId40"/>
    <p:sldId id="289" r:id="rId41"/>
    <p:sldId id="290" r:id="rId42"/>
    <p:sldId id="291" r:id="rId43"/>
    <p:sldId id="299" r:id="rId44"/>
    <p:sldId id="300" r:id="rId45"/>
    <p:sldId id="308" r:id="rId46"/>
    <p:sldId id="292" r:id="rId47"/>
    <p:sldId id="293" r:id="rId48"/>
    <p:sldId id="294" r:id="rId4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747775"/>
          </p15:clr>
        </p15:guide>
        <p15:guide id="2" pos="2880" userDrawn="1">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68"/>
    <a:srgbClr val="006569"/>
    <a:srgbClr val="00B050"/>
    <a:srgbClr val="3A86FF"/>
    <a:srgbClr val="0A19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9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1D1331A-AB4B-3058-FA10-42FF9D131E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zh-CN" altLang="en-US"/>
              <a:t>西安京维智网科技有限公司</a:t>
            </a:r>
          </a:p>
        </p:txBody>
      </p:sp>
      <p:sp>
        <p:nvSpPr>
          <p:cNvPr id="3" name="日期占位符 2">
            <a:extLst>
              <a:ext uri="{FF2B5EF4-FFF2-40B4-BE49-F238E27FC236}">
                <a16:creationId xmlns:a16="http://schemas.microsoft.com/office/drawing/2014/main" id="{36CF83E7-FC01-FCCA-6C21-BAFE739B066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2C76FC-A430-44A9-A03F-BC740824079C}" type="datetimeFigureOut">
              <a:rPr lang="zh-CN" altLang="en-US" smtClean="0"/>
              <a:pPr/>
              <a:t>2026/4/16</a:t>
            </a:fld>
            <a:endParaRPr lang="zh-CN" altLang="en-US"/>
          </a:p>
        </p:txBody>
      </p:sp>
      <p:sp>
        <p:nvSpPr>
          <p:cNvPr id="4" name="页脚占位符 3">
            <a:extLst>
              <a:ext uri="{FF2B5EF4-FFF2-40B4-BE49-F238E27FC236}">
                <a16:creationId xmlns:a16="http://schemas.microsoft.com/office/drawing/2014/main" id="{23A711FD-322A-757F-7AE9-9E7C794A10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zh-CN" altLang="en-US"/>
              <a:t>休息休息想</a:t>
            </a:r>
          </a:p>
        </p:txBody>
      </p:sp>
      <p:sp>
        <p:nvSpPr>
          <p:cNvPr id="5" name="灯片编号占位符 4">
            <a:extLst>
              <a:ext uri="{FF2B5EF4-FFF2-40B4-BE49-F238E27FC236}">
                <a16:creationId xmlns:a16="http://schemas.microsoft.com/office/drawing/2014/main" id="{55E81342-DC62-FB0C-FF63-65B04B5F455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B7EAEC-0249-4B66-9177-466A4E242EE5}" type="slidenum">
              <a:rPr lang="zh-CN" altLang="en-US" smtClean="0"/>
              <a:pPr/>
              <a:t>‹#›</a:t>
            </a:fld>
            <a:endParaRPr lang="zh-CN" altLang="en-US"/>
          </a:p>
        </p:txBody>
      </p:sp>
    </p:spTree>
    <p:extLst>
      <p:ext uri="{BB962C8B-B14F-4D97-AF65-F5344CB8AC3E}">
        <p14:creationId xmlns:p14="http://schemas.microsoft.com/office/powerpoint/2010/main" val="26804116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r>
              <a:rPr lang="zh-CN" altLang="en-US"/>
              <a:t>西安京维智网科技有限公司</a:t>
            </a:r>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16.04.2026</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r>
              <a:rPr lang="zh-CN" altLang="en-US"/>
              <a:t>休息休息想</a:t>
            </a:r>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hf hdr="0" ftr="0" dt="0"/>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大家好，欢迎参加本次电网业务产品汇报。今天，我将向大家展示我们公司在电网安全监测领域的核心产品，以及我们如何通过这些产品构建一个全方位、智能化的电网安全防护体系，共同探讨如何</a:t>
            </a:r>
            <a:r>
              <a:rPr lang="zh-CN" altLang="en-US" sz="1400" b="0" i="0" u="none" strike="noStrike" dirty="0">
                <a:solidFill>
                  <a:srgbClr val="000000"/>
                </a:solidFill>
              </a:rPr>
              <a:t>运用人工智能，和多维度的监测手段，使得监测数据更加有效、预警阈值更加科学。达到</a:t>
            </a:r>
            <a:r>
              <a:rPr lang="en-US" sz="1400" b="0" i="0" u="none" strike="noStrike" dirty="0">
                <a:solidFill>
                  <a:srgbClr val="000000"/>
                </a:solidFill>
              </a:rPr>
              <a:t>“智能守护，赋能未来”</a:t>
            </a:r>
            <a:r>
              <a:rPr lang="zh-CN" altLang="en-US" sz="1400" b="0" i="0" u="none" strike="noStrike" dirty="0">
                <a:solidFill>
                  <a:srgbClr val="000000"/>
                </a:solidFill>
              </a:rPr>
              <a:t>的目的。</a:t>
            </a:r>
            <a:endParaRPr lang="en-US" sz="1400" b="0" i="0" u="none" strike="noStrike" dirty="0">
              <a:solidFill>
                <a:srgbClr val="000000"/>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挑战与机遇并存。在国家政策的大力推动下，以及物联网、AI等技术的成熟发展，智能电网迎来了前所未有的发展机遇。市场对于能够提升电网可靠性、降低成本的智能化解决方案的需求也变得极为迫切。</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面对这样的市场机遇，我们推出了三大核心产品，旨在构建一个全方位的电网安全防护体系。接下来，我将为大家详细介绍。</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第一个产品是我们的多参量输电线路在线监测装置。它最大的特点就是“多参量融合”，通过集成雷达、摄像头和气象传感器，实现了对输电线路和杆塔的全面、精准监测。</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这款装置的核心技术是毫米波雷达。它就像给电网装上了一双“火眼金睛”，能够穿透雨雾，以毫米级的精度感知杆塔的微小变化，真正实现了全天候、高精度的监测。</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第二个产品是环保型驱鸟装置。它解决的是鸟类在杆塔上筑巢、栖息引发的线路跳闸问题。我们的方案是“探驱一体”，既能精准发现鸟类，又能通过多种方式有效地将其驱离，而且整个过程是环保、非伤害性的。我们的第二个产品是环保型驱鸟装置。它解决的是鸟类在杆塔上筑巢、栖息引发的线路跳闸问题。我们的方案是“探驱一体”，既能精准发现鸟类，又能通过多种方式有效地将其驱离，而且整个过程是环保、非伤害性的。</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款驱鸟装置的智能之处体现在几个方面：首先是“探驱一体”的自动化；其次，它通过雷达和摄像头融合实现了精准的智能感知；更重要的是，我们会利用云端大数据来分析和优化驱鸟策略，确保效果的持续性；最后，多种驱离方式的协同作用，让驱鸟更高效。</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接下来，我们介绍第九个产品：环保型变电站激光驱鸟装置。这款产品是我们针对变电站这一特定场景开发的智能驱鸟解决方案，它集成了先进的识别与驱离技术，能够有效解决鸟类活动带来的安全问题。</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在工作原理上，该装置首先通过毫米波雷达进行智能识别，准确率高达85%，能够精准区分鸟类和其他物体。识别到鸟类后，系统会启动多模驱离策略，结合激光、超声波、爆闪灯光和天敌声音，从视觉、听觉等多维度对鸟类进行驱离，有效防止鸟类产生适应性，确保长期有效。</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款产品的核心参数非常出色。它拥有1至20米的探测范围，能够精准识别鸟类活动。激光功率达到1000毫瓦，扫描角度广，驱离效果显著。同时，它具备极强的环境适应能力，支持宽温工作和多种供电方式，防护等级高，确保了在户外恶劣环境下的长期稳定运行。</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最后，我们来看一下这款产品的推广前景。它不仅性能优越，更具备突出的成本优势，价格低于同类产品，安装维护也非常简便。目前，该产品已在国内多条线路成功应用，市场反馈良好。我们预计其年需求量将超过2000台，市场产值可达4000万元，具有非常广阔的市场前景。</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本次汇报将分为五个部分。首先，我们会分析当前行业面临的挑战与机遇；接着，详细介绍我们的三大核心产品；然后，展示这些产品如何整合成一个综合解决方案；之后，会介绍我们的技术实力和实际案例；最后，进行总结并展望未来。</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第三个产品是面向地质灾害的沉降监测解决方案。它不再局限于单点监测，而是通过融合多种先进技术，构建一个覆盖整个风险区域的感知网络，提前发现地质灾害的前兆，为应急响应争取宝贵的时间。我们的第三个产品是面向地质灾害的沉降监测解决方案。它不再局限于单点监测，而是通过融合多种先进技术，构建一个覆盖整个风险区域的感知网络，提前发现地质灾害的前兆，为应急响应争取宝贵的时间。</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这个解决方案的核心在于“多源感知”和“AI预测”。我们通过多种技术手段的融合，获取最全面的监测数据；再利用强大的AI算法，对这些数据进行深度分析和预测，从而实现精准、高效的灾害预警。</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首先，我们来看一下这款无人机验电挂拆装置的整体情况。它是我们针对高压输电线路运维痛点开发的一款智能化设备，核心目标就是用无人机替代人工，解决传统登高作业带来的安全风险和效率问题。</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接下来看一下它的核心参数。从适用电压到挂拆装置的可靠性，再到验电器的响应速度和接地线的标准，每一项都经过了严格的设计和测试，确保了产品的高精度和高可靠性。</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这款装置的主要功能可以概括为智能、高效和安全。通过智能挂拆，作业效率提升了4倍；精准的三相识别功能避免了误操作；而完善的安全防护设计则从根本上保障了作业人员和设备的安全。</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接下来，我们介绍第五个核心产品——多点宽频组网通讯补强装置。这款产品主要是为了解决输电线路中无人区或信号盲区的通信问题，确保监测数据能够稳定、可靠地回传。</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从技术参数来看，这款装置具备高性能和强适应性。它不仅传输速率快、距离远，还能在各种恶劣的自然环境下稳定工作，并且支持远程升级，极大地降低了维护成本。</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总结来说，这款产品主要解决了两个核心问题：一是实现了对无人区的信号覆盖，二是保证了数据传输的高稳定性和可靠性。这两点对于构建一个真正智能、可靠的电网通信网络至关重要。</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最后，我们介绍第六个核心产品——330kV架空线路动态增容装置。这款产品主要是为了解决当前电网面临的一个普遍难题：在不进行大规模改造的情况下，如何安全、有效地提升现有线路的输电能力。</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面临的背景是双重的：一方面是日益增长的负荷压力，新能源的发展也对输电提出了更高要求；另一方面，传统的扩容方式又面临着诸多困境。我们的核心挑战在于如何在保障安全的前提下，突破现有瓶颈。而动态增容技术，正是我们找到的破局之道。</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我为大家详细介绍一下我们公司。西安京维智网成立于2019年，坐落于西安浐灞生态区，是一家集研发、生产、销售于一体的高新技术企业。我们的核心业务涵盖了雷达、智能感知设备、监测系统以及AI数据分析等多个领域。公司拥有一支以博士为核心的顶尖研发团队，已成功推出了包括地质灾害监测、边海防雷达、智慧病房等在内的多款核心产品，并获得了多项知识产权。我们的产品已广泛应用于军工、能源等关键行业，凭借卓越的技术和可靠的质量赢得了客户的高度认可。展望未来，我们将继续深耕应急保障、灾害防治等领域，致力于为社会创造更大的价值。</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系统方案分为四个步骤：首先是实时采集线路的各项参数；然后将数据传输到后台；接着通过我们的核心算法模型进行快速计算；最后根据计算结果，动态地调整线路的输送容量，从而在安全范围内最大化地利用现有线路资源。</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核心竞争力在于实现了从传统的周期性检修向状态感知预警的转变。通过精准的多源感知，我们能为线路增容提供安全保障；同时，无感改造的部署方式大大降低了实施成本；最终实现了提升线路输送能力、</a:t>
            </a:r>
            <a:r>
              <a:rPr lang="zh-CN" altLang="en-US" sz="1400" b="0" i="0" u="none" strike="noStrike" dirty="0">
                <a:solidFill>
                  <a:srgbClr val="000000"/>
                </a:solidFill>
              </a:rPr>
              <a:t>节约</a:t>
            </a:r>
            <a:r>
              <a:rPr lang="en-US" sz="1400" b="0" i="0" u="none" strike="noStrike" dirty="0">
                <a:solidFill>
                  <a:srgbClr val="000000"/>
                </a:solidFill>
              </a:rPr>
              <a:t>电网投资等多维度的共赢价值。</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接下来，我们介绍第七个核心产品——</a:t>
            </a:r>
            <a:r>
              <a:rPr lang="en-US" sz="1400" b="0" i="0" u="none" strike="noStrike" dirty="0" err="1">
                <a:solidFill>
                  <a:srgbClr val="000000"/>
                </a:solidFill>
              </a:rPr>
              <a:t>北斗RTK导线弧垂舞动感知装置。这款产品主要解决输电线路在复杂气象条件下的弧垂和舞动监测难题，是</a:t>
            </a:r>
            <a:r>
              <a:rPr lang="zh-CN" altLang="en-US" sz="1400" b="0" i="0" u="none" strike="noStrike" dirty="0">
                <a:solidFill>
                  <a:srgbClr val="000000"/>
                </a:solidFill>
              </a:rPr>
              <a:t>监测线路舞动危害、</a:t>
            </a:r>
            <a:r>
              <a:rPr lang="en-US" sz="1400" b="0" i="0" u="none" strike="noStrike" dirty="0">
                <a:solidFill>
                  <a:srgbClr val="000000"/>
                </a:solidFill>
              </a:rPr>
              <a:t>保障线路安全的重要技术手段。</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从产品参数来看，这款装置具备三大核心特性：首先是厘米级的高精度定位能力；其次是采用混合取能技术，确保设备供电稳定；最后是配备了双4G通信通道，保障数据传输的实时性和可靠性。</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这款产品的优势体现在四个方面：无论是弧垂还是舞动，都能实现高精度的实时监测；同时，它具备全天候工作能力和高可靠性的工业级设计，能够在各种复杂环境下稳定运行。</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接下来，我们介绍第八个核心产品——分布式故障监测装置。这款产品的核心价值在于能够快速、精准地定位输电线路的故障点，从而极大地缩短故障排查和抢修的时间，对于提升整个电网的供电可靠性至关重要。</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从技术参数上看，我们的分布式故障监测装置表现卓越。它的定位误差控制在300米以内，故障区间定位的可靠性超过99%，并且能够准确识别不同类型的故障。同时，故障告警和诊断结果输出的时间都非常迅速，这为我们争取宝贵的抢修时间提供了有力保障。</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介绍完三大核心产品后，我们来看一下它们如何协同工作，形成一个完整的综合解决方案。</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在介绍了我们的三大核心产品之后，接下来我们将阐述如何将这些产品协同工作，形成一个完整的综合解决方案。我们的目标是构建一个一体化的智能防护体系，它涵盖了从底层的智能感知，到高效的数据传输，再到强大的平台分析和最终的应用服务，从而为电网的安全稳定运行提供全生命周期的保障。</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这个综合解决方案可以概括为一个四层架构。从最底层的全面感知，到可靠的传输网络，再到强大的云端智能平台，最终为用户提供便捷高效的应用服务。三大产品正是在感知层发挥着核心作用，共同为整个电网的安全运行保驾护航。</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在介绍我们的技术实力和项目案例之前，请允许我先简单介绍一下我们的公司。西安京维智网科技有限公司成立于2019年，是国家级高新技术企业。我们专注于智能感知与监测系统的研发，拥有一支高学历的研发团队，并取得了多项专利和软著。我们的产品广泛应用于电力、石油、军工等关键行业，致力于为客户提供可靠的技术解决方案。在介绍我们的技术实力和项目案例之前，请允许我先简单介绍一下我们的公司。西安京维智网科技有限公司成立于2019年，是国家级高新技术企业。我们专注于智能感知与监测系统的研发，拥有一支高学历的研发团队，并取得了多项专利和软著。我们的产品广泛应用于电力、石油、军工等关键行业，致力于为客户提供可靠的技术解决方案。在介绍我们的技术实力和项目案例之前，请允许我先简单介绍一下我们的公司。西安京维智网科技有限公司成立于2019年，是国家级高新技术企业。我们专注于智能感知与监测系统的研发，拥有一支高学历的研发团队，并取得了多项专利和软著。我们的产品广泛应用于电力、石油、军工等关键行业，致力于为客户提供可靠的技术解决方案。在介绍我们的技术实力和项目案例之前，请允许我先简单介绍一下我们的公司。西安京维智网科技有限公司成立于2019年，是国家级高新技术企业。我们专注于智能感知与监测系统的研发，拥有一支高学历的研发团队，并取得了多项专利和软著。我们的产品广泛应用于电力、石油、军工等关键行业，致力于为客户提供可靠的技术解决方案。</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我们的产品和方案能够落地并取得成功，离不开我们专业的技术团队和丰富的项目经验。接下来，我将为大家介绍这部分内容。</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市场的认可就是最好的证明。我们的产品已经在全国多个地区得到了规模化部署，并成功应用于多个重点项目中，为客户解决了实际问题，创造了价值。市场的认可就是最好的证明。我们的产品已经在全国多个地区得到了规模化部署，并成功应用于多个重点项目中，为客户解决了实际问题，创造了价值。</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endParaRPr lang="en-US" sz="1400" b="0" i="0" u="none" strike="noStrike" dirty="0">
              <a:solidFill>
                <a:srgbClr val="000000"/>
              </a:solidFill>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最后，对我们的方案进行一个总结，并对未来进行展望。</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err="1">
                <a:solidFill>
                  <a:srgbClr val="000000"/>
                </a:solidFill>
              </a:rPr>
              <a:t>总结来说，我们的</a:t>
            </a:r>
            <a:r>
              <a:rPr lang="zh-CN" altLang="en-US" sz="1400" b="0" i="0" u="none" strike="noStrike" dirty="0">
                <a:solidFill>
                  <a:srgbClr val="000000"/>
                </a:solidFill>
              </a:rPr>
              <a:t>追求，就是通过</a:t>
            </a:r>
            <a:r>
              <a:rPr lang="en-US" altLang="zh-CN" sz="1400" b="0" i="0" u="none" strike="noStrike" dirty="0">
                <a:solidFill>
                  <a:srgbClr val="000000"/>
                </a:solidFill>
              </a:rPr>
              <a:t>AI</a:t>
            </a:r>
            <a:r>
              <a:rPr lang="zh-CN" altLang="en-US" sz="1400" b="0" i="0" u="none" strike="noStrike" dirty="0">
                <a:solidFill>
                  <a:srgbClr val="000000"/>
                </a:solidFill>
              </a:rPr>
              <a:t>技术的加持应用，</a:t>
            </a:r>
            <a:r>
              <a:rPr lang="en-US" sz="1400" b="0" i="0" u="none" strike="noStrike" dirty="0">
                <a:solidFill>
                  <a:srgbClr val="000000"/>
                </a:solidFill>
              </a:rPr>
              <a:t>帮助客户提升电网</a:t>
            </a:r>
            <a:r>
              <a:rPr lang="zh-CN" altLang="en-US" sz="1400" b="0" i="0" u="none" strike="noStrike" dirty="0">
                <a:solidFill>
                  <a:srgbClr val="000000"/>
                </a:solidFill>
              </a:rPr>
              <a:t>运行</a:t>
            </a:r>
            <a:r>
              <a:rPr lang="en-US" sz="1400" b="0" i="0" u="none" strike="noStrike" dirty="0" err="1">
                <a:solidFill>
                  <a:srgbClr val="000000"/>
                </a:solidFill>
              </a:rPr>
              <a:t>的可靠性、降低运维</a:t>
            </a:r>
            <a:r>
              <a:rPr lang="zh-CN" altLang="en-US" sz="1400" b="0" i="0" u="none" strike="noStrike" dirty="0">
                <a:solidFill>
                  <a:srgbClr val="000000"/>
                </a:solidFill>
              </a:rPr>
              <a:t>管理</a:t>
            </a:r>
            <a:r>
              <a:rPr lang="en-US" sz="1400" b="0" i="0" u="none" strike="noStrike" dirty="0">
                <a:solidFill>
                  <a:srgbClr val="000000"/>
                </a:solidFill>
              </a:rPr>
              <a:t>成本，</a:t>
            </a:r>
            <a:r>
              <a:rPr lang="zh-CN" altLang="en-US" sz="1400" b="0" i="0" u="none" strike="noStrike" dirty="0">
                <a:solidFill>
                  <a:srgbClr val="000000"/>
                </a:solidFill>
              </a:rPr>
              <a:t>跟随</a:t>
            </a:r>
            <a:r>
              <a:rPr lang="en-US" sz="1400" b="0" i="0" u="none" strike="noStrike" dirty="0">
                <a:solidFill>
                  <a:srgbClr val="000000"/>
                </a:solidFill>
              </a:rPr>
              <a:t>整个行业向智能化方向发展。</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感谢大家的聆听。我们真诚地期待能与各位携手合作，共同构建一个更安全、更智能、更</a:t>
            </a:r>
            <a:r>
              <a:rPr lang="zh-CN" altLang="en-US" sz="1400" b="0" i="0" u="none" strike="noStrike" dirty="0">
                <a:solidFill>
                  <a:srgbClr val="000000"/>
                </a:solidFill>
              </a:rPr>
              <a:t>环境友好</a:t>
            </a:r>
            <a:r>
              <a:rPr lang="en-US" sz="1400" b="0" i="0" u="none" strike="noStrike" dirty="0">
                <a:solidFill>
                  <a:srgbClr val="000000"/>
                </a:solidFill>
              </a:rPr>
              <a:t>的电网。</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深知产学研合作的重要性。公司与西安交通大学、北京航空航天大学、陕西理工大学等知名高校和研究机构建立了紧密的合作关系，共建了教学实习基地和联合研究中心。这不仅为我们带来了前沿的技术支持，也为人才培养和技术创新提供了坚实的平台。</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我们的技术团队是公司最宝贵的财富。由博士领衔，团队具备强大的自主研发能力和专业的项目交付经验，这保证了我们能够持续推出高质量的产品和解决方案。</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除了与清华大学的深度合作，我们还与北京航空航天大学、陕西理工大学等多所高校建立了多元化的合作网络。这些合作涵盖了人才培养、技术研发、成果转化等多个方面，形成了一个强大的技术创新生态，为公司的持续发展提供了源源不断的动力。</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首先，让我们进入第一章，探讨当前电网行业所面临的挑战以及其中蕴含的巨大机遇。</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nchor="ctr"/>
          <a:lstStyle>
            <a:lvl1pPr algn="l">
              <a:defRPr sz="1400" b="0" i="0" u="none" strike="noStrike"/>
            </a:lvl1pPr>
          </a:lstStyle>
          <a:p>
            <a:pPr indent="0" algn="l">
              <a:lnSpc>
                <a:spcPct val="100000"/>
              </a:lnSpc>
            </a:pPr>
            <a:r>
              <a:rPr lang="en-US" sz="1400" b="0" i="0" u="none" strike="noStrike" dirty="0">
                <a:solidFill>
                  <a:srgbClr val="000000"/>
                </a:solidFill>
              </a:rPr>
              <a:t>当前，传统的电网监测方式正面临诸多痛点。人工巡检不仅效率低、成本高，还存在安全隐患。单一的监测手段数据维度有限，预警不准。同时，这些设备还容易受到天气环境的影响。更重要的是，各个系统之间形成了信息孤岛，无法发挥数据的最大价值。</a:t>
            </a: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lvl1pPr>
              <a:defRPr sz="3600" b="0" i="0">
                <a:solidFill>
                  <a:srgbClr val="3A86FF"/>
                </a:solidFill>
                <a:latin typeface="Microsoft JhengHei"/>
                <a:cs typeface="Microsoft JhengHei"/>
              </a:defRPr>
            </a:lvl1pPr>
          </a:lstStyle>
          <a:p>
            <a:endParaRPr/>
          </a:p>
        </p:txBody>
      </p:sp>
      <p:sp>
        <p:nvSpPr>
          <p:cNvPr id="3" name="Holder 3"/>
          <p:cNvSpPr>
            <a:spLocks noGrp="1"/>
          </p:cNvSpPr>
          <p:nvPr>
            <p:ph type="body" idx="1"/>
          </p:nvPr>
        </p:nvSpPr>
        <p:spPr/>
        <p:txBody>
          <a:bodyPr/>
          <a:lstStyle>
            <a:lvl1pPr>
              <a:defRPr/>
            </a:lvl1pPr>
          </a:lstStyle>
          <a:p>
            <a:endParaRPr/>
          </a:p>
        </p:txBody>
      </p:sp>
      <p:sp>
        <p:nvSpPr>
          <p:cNvPr id="4" name="Holder 4">
            <a:extLst>
              <a:ext uri="{FF2B5EF4-FFF2-40B4-BE49-F238E27FC236}">
                <a16:creationId xmlns:a16="http://schemas.microsoft.com/office/drawing/2014/main" id="{C07EECB9-68C2-8F6D-AACA-FFB12142F96E}"/>
              </a:ext>
            </a:extLst>
          </p:cNvPr>
          <p:cNvSpPr>
            <a:spLocks noGrp="1" noChangeArrowheads="1"/>
          </p:cNvSpPr>
          <p:nvPr>
            <p:ph type="ftr" sz="quarter" idx="10"/>
          </p:nvPr>
        </p:nvSpPr>
        <p:spPr>
          <a:ln/>
        </p:spPr>
        <p:txBody>
          <a:bodyPr/>
          <a:lstStyle>
            <a:lvl1pPr>
              <a:defRPr/>
            </a:lvl1pPr>
          </a:lstStyle>
          <a:p>
            <a:endParaRPr lang="zh-CN" altLang="zh-CN"/>
          </a:p>
        </p:txBody>
      </p:sp>
      <p:sp>
        <p:nvSpPr>
          <p:cNvPr id="5" name="Holder 5">
            <a:extLst>
              <a:ext uri="{FF2B5EF4-FFF2-40B4-BE49-F238E27FC236}">
                <a16:creationId xmlns:a16="http://schemas.microsoft.com/office/drawing/2014/main" id="{3398F0E1-0066-8A9A-9865-F555F0CCD030}"/>
              </a:ext>
            </a:extLst>
          </p:cNvPr>
          <p:cNvSpPr>
            <a:spLocks noGrp="1" noChangeArrowheads="1"/>
          </p:cNvSpPr>
          <p:nvPr>
            <p:ph type="dt" sz="half" idx="11"/>
          </p:nvPr>
        </p:nvSpPr>
        <p:spPr>
          <a:ln/>
        </p:spPr>
        <p:txBody>
          <a:bodyPr/>
          <a:lstStyle>
            <a:lvl1pPr>
              <a:defRPr/>
            </a:lvl1pPr>
          </a:lstStyle>
          <a:p>
            <a:endParaRPr lang="en-US" altLang="zh-CN" dirty="0"/>
          </a:p>
        </p:txBody>
      </p:sp>
      <p:sp>
        <p:nvSpPr>
          <p:cNvPr id="6" name="Holder 6">
            <a:extLst>
              <a:ext uri="{FF2B5EF4-FFF2-40B4-BE49-F238E27FC236}">
                <a16:creationId xmlns:a16="http://schemas.microsoft.com/office/drawing/2014/main" id="{B9217D69-E056-0FA8-4EE7-B3CE2E85B3AA}"/>
              </a:ext>
            </a:extLst>
          </p:cNvPr>
          <p:cNvSpPr>
            <a:spLocks noGrp="1" noChangeArrowheads="1"/>
          </p:cNvSpPr>
          <p:nvPr>
            <p:ph type="sldNum" sz="quarter" idx="12"/>
          </p:nvPr>
        </p:nvSpPr>
        <p:spPr>
          <a:ln/>
        </p:spPr>
        <p:txBody>
          <a:bodyPr/>
          <a:lstStyle>
            <a:lvl1pPr>
              <a:defRPr/>
            </a:lvl1pPr>
          </a:lstStyle>
          <a:p>
            <a:fld id="{E8FB45D1-40EC-4F5A-98E7-C9F24B0D076D}" type="slidenum">
              <a:rPr lang="zh-CN" altLang="zh-CN"/>
              <a:pPr/>
              <a:t>‹#›</a:t>
            </a:fld>
            <a:endParaRPr lang="zh-CN" altLang="zh-CN"/>
          </a:p>
        </p:txBody>
      </p:sp>
    </p:spTree>
    <p:extLst>
      <p:ext uri="{BB962C8B-B14F-4D97-AF65-F5344CB8AC3E}">
        <p14:creationId xmlns:p14="http://schemas.microsoft.com/office/powerpoint/2010/main" val="229817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5" name="bg object 16">
            <a:extLst>
              <a:ext uri="{FF2B5EF4-FFF2-40B4-BE49-F238E27FC236}">
                <a16:creationId xmlns:a16="http://schemas.microsoft.com/office/drawing/2014/main" id="{B22C5C42-1262-8369-139E-C678DACBA094}"/>
              </a:ext>
            </a:extLst>
          </p:cNvPr>
          <p:cNvSpPr>
            <a:spLocks/>
          </p:cNvSpPr>
          <p:nvPr/>
        </p:nvSpPr>
        <p:spPr bwMode="auto">
          <a:xfrm>
            <a:off x="0" y="0"/>
            <a:ext cx="12192000" cy="6858000"/>
          </a:xfrm>
          <a:custGeom>
            <a:avLst/>
            <a:gdLst>
              <a:gd name="T0" fmla="*/ 9143999 w 9144000"/>
              <a:gd name="T1" fmla="*/ 5143499 h 5143500"/>
              <a:gd name="T2" fmla="*/ 0 w 9144000"/>
              <a:gd name="T3" fmla="*/ 5143499 h 5143500"/>
              <a:gd name="T4" fmla="*/ 0 w 9144000"/>
              <a:gd name="T5" fmla="*/ 0 h 5143500"/>
              <a:gd name="T6" fmla="*/ 9143999 w 9144000"/>
              <a:gd name="T7" fmla="*/ 0 h 5143500"/>
              <a:gd name="T8" fmla="*/ 9143999 w 9144000"/>
              <a:gd name="T9" fmla="*/ 5143499 h 5143500"/>
            </a:gdLst>
            <a:ahLst/>
            <a:cxnLst>
              <a:cxn ang="0">
                <a:pos x="T0" y="T1"/>
              </a:cxn>
              <a:cxn ang="0">
                <a:pos x="T2" y="T3"/>
              </a:cxn>
              <a:cxn ang="0">
                <a:pos x="T4" y="T5"/>
              </a:cxn>
              <a:cxn ang="0">
                <a:pos x="T6" y="T7"/>
              </a:cxn>
              <a:cxn ang="0">
                <a:pos x="T8" y="T9"/>
              </a:cxn>
            </a:cxnLst>
            <a:rect l="0" t="0" r="r" b="b"/>
            <a:pathLst>
              <a:path w="9144000" h="5143500">
                <a:moveTo>
                  <a:pt x="9143999" y="5143499"/>
                </a:moveTo>
                <a:lnTo>
                  <a:pt x="0" y="5143499"/>
                </a:lnTo>
                <a:lnTo>
                  <a:pt x="0" y="0"/>
                </a:lnTo>
                <a:lnTo>
                  <a:pt x="9143999" y="0"/>
                </a:lnTo>
                <a:lnTo>
                  <a:pt x="9143999" y="5143499"/>
                </a:lnTo>
                <a:close/>
              </a:path>
            </a:pathLst>
          </a:custGeom>
          <a:solidFill>
            <a:srgbClr val="091328">
              <a:alpha val="85097"/>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867"/>
          </a:p>
        </p:txBody>
      </p:sp>
      <p:sp>
        <p:nvSpPr>
          <p:cNvPr id="2" name="Holder 2"/>
          <p:cNvSpPr>
            <a:spLocks noGrp="1"/>
          </p:cNvSpPr>
          <p:nvPr>
            <p:ph type="title"/>
          </p:nvPr>
        </p:nvSpPr>
        <p:spPr/>
        <p:txBody>
          <a:bodyPr/>
          <a:lstStyle>
            <a:lvl1pPr>
              <a:defRPr sz="3600" b="0" i="0">
                <a:solidFill>
                  <a:srgbClr val="3A86FF"/>
                </a:solidFill>
                <a:latin typeface="Microsoft JhengHei"/>
                <a:cs typeface="Microsoft JhengHe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a:lstStyle>
            <a:lvl1pPr>
              <a:defRPr/>
            </a:lvl1pPr>
          </a:lstStyle>
          <a:p>
            <a:endParaRPr/>
          </a:p>
        </p:txBody>
      </p:sp>
      <p:sp>
        <p:nvSpPr>
          <p:cNvPr id="6" name="Holder 5">
            <a:extLst>
              <a:ext uri="{FF2B5EF4-FFF2-40B4-BE49-F238E27FC236}">
                <a16:creationId xmlns:a16="http://schemas.microsoft.com/office/drawing/2014/main" id="{9C3639EE-AE5E-2AE0-9B14-12E5B079BAE1}"/>
              </a:ext>
            </a:extLst>
          </p:cNvPr>
          <p:cNvSpPr>
            <a:spLocks noGrp="1" noChangeArrowheads="1"/>
          </p:cNvSpPr>
          <p:nvPr>
            <p:ph type="ftr" sz="quarter" idx="10"/>
          </p:nvPr>
        </p:nvSpPr>
        <p:spPr/>
        <p:txBody>
          <a:bodyPr/>
          <a:lstStyle>
            <a:lvl1pPr>
              <a:defRPr/>
            </a:lvl1pPr>
          </a:lstStyle>
          <a:p>
            <a:endParaRPr lang="zh-CN" altLang="zh-CN"/>
          </a:p>
        </p:txBody>
      </p:sp>
      <p:sp>
        <p:nvSpPr>
          <p:cNvPr id="7" name="Holder 6">
            <a:extLst>
              <a:ext uri="{FF2B5EF4-FFF2-40B4-BE49-F238E27FC236}">
                <a16:creationId xmlns:a16="http://schemas.microsoft.com/office/drawing/2014/main" id="{C35A8909-DC0C-2C13-F18D-1C9FF9F46486}"/>
              </a:ext>
            </a:extLst>
          </p:cNvPr>
          <p:cNvSpPr>
            <a:spLocks noGrp="1" noChangeArrowheads="1"/>
          </p:cNvSpPr>
          <p:nvPr>
            <p:ph type="dt" sz="half" idx="11"/>
          </p:nvPr>
        </p:nvSpPr>
        <p:spPr/>
        <p:txBody>
          <a:bodyPr/>
          <a:lstStyle>
            <a:lvl1pPr>
              <a:defRPr/>
            </a:lvl1pPr>
          </a:lstStyle>
          <a:p>
            <a:endParaRPr lang="en-US" altLang="zh-CN" dirty="0"/>
          </a:p>
        </p:txBody>
      </p:sp>
      <p:sp>
        <p:nvSpPr>
          <p:cNvPr id="8" name="Holder 7">
            <a:extLst>
              <a:ext uri="{FF2B5EF4-FFF2-40B4-BE49-F238E27FC236}">
                <a16:creationId xmlns:a16="http://schemas.microsoft.com/office/drawing/2014/main" id="{D8C83043-6D00-ECD7-BC6B-C29C1D4844FE}"/>
              </a:ext>
            </a:extLst>
          </p:cNvPr>
          <p:cNvSpPr>
            <a:spLocks noGrp="1" noChangeArrowheads="1"/>
          </p:cNvSpPr>
          <p:nvPr>
            <p:ph type="sldNum" sz="quarter" idx="12"/>
          </p:nvPr>
        </p:nvSpPr>
        <p:spPr/>
        <p:txBody>
          <a:bodyPr/>
          <a:lstStyle>
            <a:lvl1pPr>
              <a:defRPr/>
            </a:lvl1pPr>
          </a:lstStyle>
          <a:p>
            <a:fld id="{E4F696C0-AF59-4898-BF30-509CF06B7C7B}" type="slidenum">
              <a:rPr lang="zh-CN" altLang="zh-CN"/>
              <a:pPr/>
              <a:t>‹#›</a:t>
            </a:fld>
            <a:endParaRPr lang="zh-CN" altLang="zh-CN"/>
          </a:p>
        </p:txBody>
      </p:sp>
    </p:spTree>
    <p:extLst>
      <p:ext uri="{BB962C8B-B14F-4D97-AF65-F5344CB8AC3E}">
        <p14:creationId xmlns:p14="http://schemas.microsoft.com/office/powerpoint/2010/main" val="32778045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默认主题">
    <p:bg>
      <p:bgPr>
        <a:solidFill>
          <a:srgbClr val="FFFFFF">
            <a:alpha val="100000"/>
          </a:srgbClr>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57483699" r:id="rId1"/>
    <p:sldLayoutId id="2157483700" r:id="rId2"/>
    <p:sldLayoutId id="2157483701"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3.sv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1.png"/><Relationship Id="rId4" Type="http://schemas.openxmlformats.org/officeDocument/2006/relationships/image" Target="../media/image3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9.svg"/><Relationship Id="rId7"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svg"/><Relationship Id="rId4" Type="http://schemas.openxmlformats.org/officeDocument/2006/relationships/image" Target="../media/image40.svg"/></Relationships>
</file>

<file path=ppt/slides/_rels/slide14.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svg"/><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2.svg"/><Relationship Id="rId4" Type="http://schemas.openxmlformats.org/officeDocument/2006/relationships/image" Target="../media/image47.sv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44.sv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58.png"/><Relationship Id="rId4"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sv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63.sv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7.svg"/><Relationship Id="rId7"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5.svg"/><Relationship Id="rId5" Type="http://schemas.openxmlformats.org/officeDocument/2006/relationships/image" Target="../media/image64.sv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svg"/><Relationship Id="rId5" Type="http://schemas.openxmlformats.org/officeDocument/2006/relationships/image" Target="../media/image68.svg"/><Relationship Id="rId4" Type="http://schemas.microsoft.com/office/2007/relationships/hdphoto" Target="../media/hdphoto7.wdp"/><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0.png"/><Relationship Id="rId7" Type="http://schemas.openxmlformats.org/officeDocument/2006/relationships/image" Target="../media/image46.sv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72.sv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3.png"/><Relationship Id="rId7" Type="http://schemas.openxmlformats.org/officeDocument/2006/relationships/image" Target="../media/image76.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5.svg"/><Relationship Id="rId5" Type="http://schemas.openxmlformats.org/officeDocument/2006/relationships/image" Target="../media/image74.svg"/><Relationship Id="rId4" Type="http://schemas.microsoft.com/office/2007/relationships/hdphoto" Target="../media/hdphoto6.wdp"/></Relationships>
</file>

<file path=ppt/slides/_rels/slide2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3.png"/><Relationship Id="rId7" Type="http://schemas.openxmlformats.org/officeDocument/2006/relationships/image" Target="../media/image78.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7.svg"/><Relationship Id="rId5" Type="http://schemas.openxmlformats.org/officeDocument/2006/relationships/image" Target="../media/image76.sv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79.svg"/><Relationship Id="rId7"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1.png"/><Relationship Id="rId4" Type="http://schemas.openxmlformats.org/officeDocument/2006/relationships/image" Target="../media/image80.svg"/></Relationships>
</file>

<file path=ppt/slides/_rels/slide27.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84.svg"/><Relationship Id="rId4" Type="http://schemas.openxmlformats.org/officeDocument/2006/relationships/image" Target="../media/image83.svg"/></Relationships>
</file>

<file path=ppt/slides/_rels/slide28.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86.sv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9.svg"/><Relationship Id="rId7"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92.svg"/><Relationship Id="rId5" Type="http://schemas.openxmlformats.org/officeDocument/2006/relationships/image" Target="../media/image91.svg"/><Relationship Id="rId4" Type="http://schemas.openxmlformats.org/officeDocument/2006/relationships/image" Target="../media/image90.svg"/></Relationships>
</file>

<file path=ppt/slides/_rels/slide31.xml.rels><?xml version="1.0" encoding="UTF-8" standalone="yes"?>
<Relationships xmlns="http://schemas.openxmlformats.org/package/2006/relationships"><Relationship Id="rId3" Type="http://schemas.openxmlformats.org/officeDocument/2006/relationships/image" Target="../media/image93.svg"/><Relationship Id="rId7"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92.svg"/><Relationship Id="rId5" Type="http://schemas.openxmlformats.org/officeDocument/2006/relationships/image" Target="../media/image95.svg"/><Relationship Id="rId4" Type="http://schemas.openxmlformats.org/officeDocument/2006/relationships/image" Target="../media/image94.svg"/></Relationships>
</file>

<file path=ppt/slides/_rels/slide32.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7.svg"/><Relationship Id="rId4" Type="http://schemas.openxmlformats.org/officeDocument/2006/relationships/image" Target="../media/image94.svg"/></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0.svg"/><Relationship Id="rId4" Type="http://schemas.openxmlformats.org/officeDocument/2006/relationships/image" Target="../media/image89.svg"/></Relationships>
</file>

<file path=ppt/slides/_rels/slide35.xml.rels><?xml version="1.0" encoding="UTF-8" standalone="yes"?>
<Relationships xmlns="http://schemas.openxmlformats.org/package/2006/relationships"><Relationship Id="rId3" Type="http://schemas.openxmlformats.org/officeDocument/2006/relationships/image" Target="../media/image99.svg"/><Relationship Id="rId7"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03.svg"/><Relationship Id="rId5" Type="http://schemas.openxmlformats.org/officeDocument/2006/relationships/image" Target="../media/image102.sv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99.svg"/><Relationship Id="rId7" Type="http://schemas.openxmlformats.org/officeDocument/2006/relationships/image" Target="../media/image107.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6.svg"/><Relationship Id="rId5" Type="http://schemas.openxmlformats.org/officeDocument/2006/relationships/image" Target="../media/image92.svg"/><Relationship Id="rId4" Type="http://schemas.openxmlformats.org/officeDocument/2006/relationships/image" Target="../media/image105.svg"/><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93.svg"/><Relationship Id="rId4" Type="http://schemas.openxmlformats.org/officeDocument/2006/relationships/image" Target="../media/image110.sv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11.svg"/><Relationship Id="rId7"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13.svg"/><Relationship Id="rId5" Type="http://schemas.openxmlformats.org/officeDocument/2006/relationships/image" Target="../media/image112.svg"/><Relationship Id="rId4" Type="http://schemas.openxmlformats.org/officeDocument/2006/relationships/image" Target="../media/image79.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14.svg"/><Relationship Id="rId7" Type="http://schemas.openxmlformats.org/officeDocument/2006/relationships/image" Target="../media/image118.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1.pn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3.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png"/></Relationships>
</file>

<file path=ppt/slides/_rels/slide44.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27.png"/><Relationship Id="rId7" Type="http://schemas.openxmlformats.org/officeDocument/2006/relationships/image" Target="../media/image1.png"/><Relationship Id="rId2" Type="http://schemas.openxmlformats.org/officeDocument/2006/relationships/image" Target="../media/image126.png"/><Relationship Id="rId1" Type="http://schemas.openxmlformats.org/officeDocument/2006/relationships/slideLayout" Target="../slideLayouts/slideLayout3.xml"/><Relationship Id="rId6" Type="http://schemas.openxmlformats.org/officeDocument/2006/relationships/image" Target="../media/image129.jpeg"/><Relationship Id="rId5" Type="http://schemas.openxmlformats.org/officeDocument/2006/relationships/image" Target="../media/image123.png"/><Relationship Id="rId10" Type="http://schemas.openxmlformats.org/officeDocument/2006/relationships/image" Target="../media/image119.jpeg"/><Relationship Id="rId4" Type="http://schemas.openxmlformats.org/officeDocument/2006/relationships/image" Target="../media/image128.png"/><Relationship Id="rId9" Type="http://schemas.openxmlformats.org/officeDocument/2006/relationships/image" Target="../media/image116.jpe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33.jpeg"/><Relationship Id="rId5" Type="http://schemas.openxmlformats.org/officeDocument/2006/relationships/image" Target="../media/image132.png"/><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1.png"/><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37.svg"/><Relationship Id="rId5" Type="http://schemas.openxmlformats.org/officeDocument/2006/relationships/image" Target="../media/image57.svg"/><Relationship Id="rId4" Type="http://schemas.openxmlformats.org/officeDocument/2006/relationships/image" Target="../media/image136.svg"/></Relationships>
</file>

<file path=ppt/slides/_rels/slide48.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40.svg"/><Relationship Id="rId4" Type="http://schemas.openxmlformats.org/officeDocument/2006/relationships/image" Target="../media/image139.svg"/></Relationships>
</file>

<file path=ppt/slides/_rels/slide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11" Type="http://schemas.openxmlformats.org/officeDocument/2006/relationships/image" Target="../media/image1.png"/><Relationship Id="rId5" Type="http://schemas.openxmlformats.org/officeDocument/2006/relationships/image" Target="../media/image14.jpeg"/><Relationship Id="rId10" Type="http://schemas.openxmlformats.org/officeDocument/2006/relationships/image" Target="../media/image19.svg"/><Relationship Id="rId4" Type="http://schemas.microsoft.com/office/2007/relationships/hdphoto" Target="../media/hdphoto1.wdp"/><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21.sv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6" y="2703449"/>
            <a:ext cx="12191999" cy="1170057"/>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altLang="zh-CN" sz="4400" b="1" dirty="0">
                <a:solidFill>
                  <a:schemeClr val="bg1"/>
                </a:solidFill>
                <a:latin typeface="Noto Sans SC"/>
                <a:ea typeface="Noto Sans SC"/>
                <a:cs typeface="Noto Sans SC"/>
                <a:sym typeface="Noto Sans SC"/>
              </a:rPr>
              <a:t>电网智能</a:t>
            </a:r>
            <a:r>
              <a:rPr lang="zh-CN" altLang="en-US" sz="4400" b="1" dirty="0">
                <a:solidFill>
                  <a:schemeClr val="bg1"/>
                </a:solidFill>
                <a:latin typeface="Noto Sans SC"/>
                <a:ea typeface="Noto Sans SC"/>
                <a:cs typeface="Noto Sans SC"/>
                <a:sym typeface="Noto Sans SC"/>
              </a:rPr>
              <a:t>监测与预警</a:t>
            </a:r>
            <a:endParaRPr lang="en-US" sz="1051" dirty="0">
              <a:solidFill>
                <a:schemeClr val="bg1"/>
              </a:solidFill>
            </a:endParaRPr>
          </a:p>
        </p:txBody>
      </p:sp>
      <p:sp>
        <p:nvSpPr>
          <p:cNvPr id="3" name="AutoShape 3"/>
          <p:cNvSpPr/>
          <p:nvPr/>
        </p:nvSpPr>
        <p:spPr>
          <a:xfrm>
            <a:off x="1155148" y="4340087"/>
            <a:ext cx="10160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dirty="0">
                <a:solidFill>
                  <a:schemeClr val="tx1"/>
                </a:solidFill>
                <a:latin typeface="华文楷体" panose="02010600040101010101" pitchFamily="2" charset="-122"/>
                <a:ea typeface="华文楷体" panose="02010600040101010101" pitchFamily="2" charset="-122"/>
                <a:cs typeface="Noto Sans SC"/>
                <a:sym typeface="Noto Sans SC"/>
              </a:rPr>
              <a:t>西安京维智网科技有限公司</a:t>
            </a:r>
            <a:r>
              <a:rPr lang="en-US" sz="1800" dirty="0">
                <a:solidFill>
                  <a:schemeClr val="bg2">
                    <a:lumMod val="60000"/>
                    <a:lumOff val="40000"/>
                  </a:schemeClr>
                </a:solidFill>
                <a:latin typeface="华文行楷" panose="02010800040101010101" pitchFamily="2" charset="-122"/>
                <a:ea typeface="华文行楷" panose="02010800040101010101" pitchFamily="2" charset="-122"/>
                <a:cs typeface="Noto Sans SC"/>
                <a:sym typeface="Noto Sans SC"/>
              </a:rPr>
              <a:t> </a:t>
            </a:r>
            <a:endParaRPr lang="en-US" sz="1100" dirty="0">
              <a:solidFill>
                <a:schemeClr val="bg2">
                  <a:lumMod val="60000"/>
                  <a:lumOff val="40000"/>
                </a:schemeClr>
              </a:solidFill>
              <a:latin typeface="华文行楷" panose="02010800040101010101" pitchFamily="2" charset="-122"/>
              <a:ea typeface="华文行楷" panose="02010800040101010101" pitchFamily="2" charset="-122"/>
            </a:endParaRPr>
          </a:p>
        </p:txBody>
      </p:sp>
      <p:sp>
        <p:nvSpPr>
          <p:cNvPr id="6" name="文本框 5">
            <a:extLst>
              <a:ext uri="{FF2B5EF4-FFF2-40B4-BE49-F238E27FC236}">
                <a16:creationId xmlns:a16="http://schemas.microsoft.com/office/drawing/2014/main" id="{0BE4C256-E278-03F1-F47F-1110B4479BCC}"/>
              </a:ext>
            </a:extLst>
          </p:cNvPr>
          <p:cNvSpPr txBox="1"/>
          <p:nvPr/>
        </p:nvSpPr>
        <p:spPr>
          <a:xfrm>
            <a:off x="4147931" y="4894472"/>
            <a:ext cx="3544560" cy="254044"/>
          </a:xfrm>
          <a:prstGeom prst="rect">
            <a:avLst/>
          </a:prstGeom>
          <a:noFill/>
        </p:spPr>
        <p:txBody>
          <a:bodyPr wrap="none" rtlCol="0">
            <a:spAutoFit/>
          </a:bodyPr>
          <a:lstStyle/>
          <a:p>
            <a:r>
              <a:rPr lang="en-US" altLang="zh-CN" sz="1051" dirty="0">
                <a:solidFill>
                  <a:schemeClr val="tx1"/>
                </a:solidFill>
                <a:latin typeface="Artifakt Element Book" panose="020B0503050000020004" pitchFamily="34" charset="0"/>
                <a:ea typeface="Artifakt Element Book" panose="020B0503050000020004" pitchFamily="34" charset="0"/>
              </a:rPr>
              <a:t>XIAN BV SMART CONNECTIVITY TECHNOLOGY CO.LTD</a:t>
            </a:r>
            <a:endParaRPr lang="zh-CN" altLang="en-US" sz="1051" dirty="0">
              <a:solidFill>
                <a:schemeClr val="tx1"/>
              </a:solidFill>
              <a:latin typeface="Artifakt Element Book" panose="020B0503050000020004" pitchFamily="34" charset="0"/>
            </a:endParaRPr>
          </a:p>
        </p:txBody>
      </p:sp>
      <p:pic>
        <p:nvPicPr>
          <p:cNvPr id="14" name="图片 13">
            <a:extLst>
              <a:ext uri="{FF2B5EF4-FFF2-40B4-BE49-F238E27FC236}">
                <a16:creationId xmlns:a16="http://schemas.microsoft.com/office/drawing/2014/main" id="{6B0115CB-3DF7-3A70-E3D9-C3A759DE10E5}"/>
              </a:ext>
            </a:extLst>
          </p:cNvPr>
          <p:cNvPicPr>
            <a:picLocks noChangeAspect="1"/>
          </p:cNvPicPr>
          <p:nvPr/>
        </p:nvPicPr>
        <p:blipFill>
          <a:blip r:embed="rId3"/>
          <a:stretch>
            <a:fillRect/>
          </a:stretch>
        </p:blipFill>
        <p:spPr>
          <a:xfrm>
            <a:off x="10648924" y="81888"/>
            <a:ext cx="1372821" cy="912027"/>
          </a:xfrm>
          <a:prstGeom prst="rect">
            <a:avLst/>
          </a:prstGeom>
        </p:spPr>
      </p:pic>
      <p:sp>
        <p:nvSpPr>
          <p:cNvPr id="4" name="文本框 3">
            <a:extLst>
              <a:ext uri="{FF2B5EF4-FFF2-40B4-BE49-F238E27FC236}">
                <a16:creationId xmlns:a16="http://schemas.microsoft.com/office/drawing/2014/main" id="{7420E74B-3A91-2DBF-031E-9C5FF5A658F9}"/>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时刻在线的守望者</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5000"/>
                <a:lumOff val="95000"/>
              </a:schemeClr>
            </a:gs>
            <a:gs pos="100000">
              <a:schemeClr val="accent6">
                <a:lumMod val="45000"/>
                <a:lumOff val="55000"/>
              </a:schemeClr>
            </a:gs>
            <a:gs pos="80000">
              <a:schemeClr val="bg1">
                <a:lumMod val="9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5" name="Picture 15"/>
          <p:cNvPicPr>
            <a:picLocks noChangeAspect="1"/>
          </p:cNvPicPr>
          <p:nvPr/>
        </p:nvPicPr>
        <p:blipFill>
          <a:blip r:embed="rId3"/>
          <a:srcRect l="15909" r="15909"/>
          <a:stretch>
            <a:fillRect/>
          </a:stretch>
        </p:blipFill>
        <p:spPr>
          <a:xfrm>
            <a:off x="6350000" y="1930400"/>
            <a:ext cx="5080000" cy="4191000"/>
          </a:xfrm>
          <a:prstGeom prst="roundRect">
            <a:avLst>
              <a:gd name="adj" fmla="val 26857"/>
            </a:avLst>
          </a:prstGeom>
          <a:noFill/>
          <a:ln w="12700" cap="flat" cmpd="sng">
            <a:solidFill>
              <a:srgbClr val="00D4FF"/>
            </a:solidFill>
            <a:prstDash val="solid"/>
            <a:round/>
          </a:ln>
          <a:effectLst>
            <a:softEdge rad="127000"/>
          </a:effectLst>
        </p:spPr>
      </p:pic>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行业机遇：智能电网的发展</a:t>
            </a:r>
            <a:endParaRPr lang="en-US" sz="1100" dirty="0">
              <a:solidFill>
                <a:srgbClr val="006F68"/>
              </a:solidFill>
            </a:endParaRPr>
          </a:p>
        </p:txBody>
      </p:sp>
      <p:sp>
        <p:nvSpPr>
          <p:cNvPr id="3" name="AutoShape 3"/>
          <p:cNvSpPr/>
          <p:nvPr/>
        </p:nvSpPr>
        <p:spPr>
          <a:xfrm>
            <a:off x="741149" y="1973811"/>
            <a:ext cx="5481851" cy="1358900"/>
          </a:xfrm>
          <a:prstGeom prst="roundRect">
            <a:avLst>
              <a:gd name="adj" fmla="val 10000"/>
            </a:avLst>
          </a:prstGeom>
          <a:solidFill>
            <a:srgbClr val="006F68"/>
          </a:solidFill>
          <a:ln w="12700" cap="flat" cmpd="sng">
            <a:solidFill>
              <a:srgbClr val="00D4FF">
                <a:alpha val="16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2044700"/>
            <a:ext cx="406400" cy="406400"/>
          </a:xfrm>
          <a:prstGeom prst="rect">
            <a:avLst/>
          </a:prstGeom>
        </p:spPr>
      </p:pic>
      <p:sp>
        <p:nvSpPr>
          <p:cNvPr id="5" name="AutoShape 5"/>
          <p:cNvSpPr/>
          <p:nvPr/>
        </p:nvSpPr>
        <p:spPr>
          <a:xfrm>
            <a:off x="1570780" y="2007560"/>
            <a:ext cx="42672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国家政策驱动</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574800" y="2425703"/>
            <a:ext cx="4267200" cy="7747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国家大力推进“新基建”和“双碳”目标，为智能电网的发展提供了强有力的政策支持。</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751575" y="3481696"/>
            <a:ext cx="5461000" cy="1342979"/>
          </a:xfrm>
          <a:prstGeom prst="roundRect">
            <a:avLst>
              <a:gd name="adj" fmla="val 10000"/>
            </a:avLst>
          </a:prstGeom>
          <a:solidFill>
            <a:schemeClr val="bg1"/>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3505200"/>
            <a:ext cx="406400" cy="406400"/>
          </a:xfrm>
          <a:prstGeom prst="rect">
            <a:avLst/>
          </a:prstGeom>
        </p:spPr>
      </p:pic>
      <p:sp>
        <p:nvSpPr>
          <p:cNvPr id="9" name="AutoShape 9"/>
          <p:cNvSpPr/>
          <p:nvPr/>
        </p:nvSpPr>
        <p:spPr>
          <a:xfrm>
            <a:off x="1570780" y="3470323"/>
            <a:ext cx="42672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技术发展</a:t>
            </a:r>
            <a:r>
              <a:rPr lang="zh-CN" alt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日新月异</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1570780" y="3892644"/>
            <a:ext cx="4267200" cy="75363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物联网、人工智能、大数据等前沿技术的发展和成熟应用，为智能电网的升级奠定了坚实的技术基础。</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41149" y="4955276"/>
            <a:ext cx="5461000" cy="1342979"/>
          </a:xfrm>
          <a:prstGeom prst="roundRect">
            <a:avLst>
              <a:gd name="adj" fmla="val 1000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000" y="5080000"/>
            <a:ext cx="406400" cy="406400"/>
          </a:xfrm>
          <a:prstGeom prst="rect">
            <a:avLst/>
          </a:prstGeom>
        </p:spPr>
      </p:pic>
      <p:sp>
        <p:nvSpPr>
          <p:cNvPr id="13" name="AutoShape 13"/>
          <p:cNvSpPr/>
          <p:nvPr/>
        </p:nvSpPr>
        <p:spPr>
          <a:xfrm>
            <a:off x="1570780" y="5006928"/>
            <a:ext cx="42672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钢性</a:t>
            </a: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市场需求</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574800" y="5425933"/>
            <a:ext cx="4267200" cy="69546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十五五期间国家电网四万亿和南方电网两万亿投资规模，给</a:t>
            </a:r>
            <a:r>
              <a:rPr lang="en-US"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电力</a:t>
            </a:r>
            <a:r>
              <a:rPr lang="zh-CN" altLang="en-US"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系统带来持续至少</a:t>
            </a:r>
            <a:r>
              <a:rPr lang="en-US" altLang="zh-CN"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5</a:t>
            </a:r>
            <a:r>
              <a:rPr lang="zh-CN" altLang="en-US"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年的黄金时代，在线监测业务必将同步发展</a:t>
            </a:r>
            <a:r>
              <a:rPr lang="en-US" sz="1600" dirty="0">
                <a:solidFill>
                  <a:srgbClr val="DCDCDC"/>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600" dirty="0">
              <a:latin typeface="楷体" panose="02010609060101010101" pitchFamily="49" charset="-122"/>
              <a:ea typeface="楷体" panose="02010609060101010101" pitchFamily="49" charset="-122"/>
              <a:sym typeface="黑体" panose="02010609060101010101" pitchFamily="49" charset="-122"/>
            </a:endParaRPr>
          </a:p>
        </p:txBody>
      </p:sp>
      <p:pic>
        <p:nvPicPr>
          <p:cNvPr id="16" name="图片 15">
            <a:extLst>
              <a:ext uri="{FF2B5EF4-FFF2-40B4-BE49-F238E27FC236}">
                <a16:creationId xmlns:a16="http://schemas.microsoft.com/office/drawing/2014/main" id="{8624BF15-6407-D986-3575-7D096C24703E}"/>
              </a:ext>
            </a:extLst>
          </p:cNvPr>
          <p:cNvPicPr>
            <a:picLocks noChangeAspect="1"/>
          </p:cNvPicPr>
          <p:nvPr/>
        </p:nvPicPr>
        <p:blipFill>
          <a:blip r:embed="rId7"/>
          <a:stretch>
            <a:fillRect/>
          </a:stretch>
        </p:blipFill>
        <p:spPr>
          <a:xfrm>
            <a:off x="10774911" y="81891"/>
            <a:ext cx="1246839" cy="828332"/>
          </a:xfrm>
          <a:prstGeom prst="rect">
            <a:avLst/>
          </a:prstGeom>
        </p:spPr>
      </p:pic>
      <p:sp>
        <p:nvSpPr>
          <p:cNvPr id="17" name="文本框 16">
            <a:extLst>
              <a:ext uri="{FF2B5EF4-FFF2-40B4-BE49-F238E27FC236}">
                <a16:creationId xmlns:a16="http://schemas.microsoft.com/office/drawing/2014/main" id="{DA0FDBC1-C169-8576-F08C-779F746DD214}"/>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6569"/>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chemeClr val="bg1"/>
          </a:solidFill>
          <a:ln w="25400" cap="flat" cmpd="sng">
            <a:noFill/>
            <a:prstDash val="solid"/>
            <a:round/>
          </a:ln>
        </p:spPr>
        <p:txBody>
          <a:bodyPr vert="horz" wrap="square" lIns="0" tIns="0" rIns="0" bIns="0" rtlCol="0" anchor="ctr" anchorCtr="0"/>
          <a:lstStyle/>
          <a:p>
            <a:pPr algn="ctr">
              <a:defRPr/>
            </a:pPr>
            <a:endParaRPr sz="1051" dirty="0"/>
          </a:p>
        </p:txBody>
      </p:sp>
      <p:sp>
        <p:nvSpPr>
          <p:cNvPr id="3" name="AutoShape 3"/>
          <p:cNvSpPr/>
          <p:nvPr/>
        </p:nvSpPr>
        <p:spPr>
          <a:xfrm>
            <a:off x="0" y="2032000"/>
            <a:ext cx="12192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02</a:t>
            </a:r>
            <a:endParaRPr lang="en-US" sz="32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p:txBody>
      </p:sp>
      <p:sp>
        <p:nvSpPr>
          <p:cNvPr id="4" name="AutoShape 4"/>
          <p:cNvSpPr/>
          <p:nvPr/>
        </p:nvSpPr>
        <p:spPr>
          <a:xfrm>
            <a:off x="0" y="2921000"/>
            <a:ext cx="12192000" cy="635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产品介绍</a:t>
            </a:r>
            <a:endParaRPr lang="en-US" sz="32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5" name="Connector 5"/>
          <p:cNvCxnSpPr/>
          <p:nvPr/>
        </p:nvCxnSpPr>
        <p:spPr>
          <a:xfrm rot="-34369">
            <a:off x="5461037" y="3740155"/>
            <a:ext cx="1270255" cy="12700"/>
          </a:xfrm>
          <a:prstGeom prst="straightConnector1">
            <a:avLst/>
          </a:prstGeom>
          <a:solidFill>
            <a:srgbClr val="DEE0E3">
              <a:alpha val="100000"/>
            </a:srgbClr>
          </a:solidFill>
          <a:ln w="25400" cap="flat" cmpd="sng">
            <a:solidFill>
              <a:srgbClr val="00D4FF">
                <a:alpha val="100000"/>
              </a:srgbClr>
            </a:solidFill>
            <a:prstDash val="solid"/>
            <a:round/>
            <a:headEnd type="none" w="lg" len="lg"/>
            <a:tailEnd type="none" w="lg" len="lg"/>
          </a:ln>
        </p:spPr>
      </p:cxnSp>
      <p:sp>
        <p:nvSpPr>
          <p:cNvPr id="6" name="AutoShape 6"/>
          <p:cNvSpPr/>
          <p:nvPr/>
        </p:nvSpPr>
        <p:spPr>
          <a:xfrm>
            <a:off x="1016000" y="3937000"/>
            <a:ext cx="10160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zh-CN" altLang="en-US" sz="1500"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以电网安全运行为核心</a:t>
            </a:r>
            <a:r>
              <a:rPr lang="en-US" sz="1500"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a:t>
            </a:r>
            <a:r>
              <a:rPr lang="zh-CN" altLang="en-US" sz="1500"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布局在线监测智能装备</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p:txBody>
      </p:sp>
      <p:pic>
        <p:nvPicPr>
          <p:cNvPr id="9" name="图片 8">
            <a:extLst>
              <a:ext uri="{FF2B5EF4-FFF2-40B4-BE49-F238E27FC236}">
                <a16:creationId xmlns:a16="http://schemas.microsoft.com/office/drawing/2014/main" id="{2BDA7042-883E-1201-19C9-6FF640820309}"/>
              </a:ext>
            </a:extLst>
          </p:cNvPr>
          <p:cNvPicPr>
            <a:picLocks noChangeAspect="1"/>
          </p:cNvPicPr>
          <p:nvPr/>
        </p:nvPicPr>
        <p:blipFill>
          <a:blip r:embed="rId3"/>
          <a:stretch>
            <a:fillRect/>
          </a:stretch>
        </p:blipFill>
        <p:spPr>
          <a:xfrm>
            <a:off x="10870443" y="81891"/>
            <a:ext cx="1151304" cy="764863"/>
          </a:xfrm>
          <a:prstGeom prst="rect">
            <a:avLst/>
          </a:prstGeom>
        </p:spPr>
      </p:pic>
      <p:sp>
        <p:nvSpPr>
          <p:cNvPr id="7" name="文本框 6">
            <a:extLst>
              <a:ext uri="{FF2B5EF4-FFF2-40B4-BE49-F238E27FC236}">
                <a16:creationId xmlns:a16="http://schemas.microsoft.com/office/drawing/2014/main" id="{4B51DBD8-1F38-CE8D-9AD7-4AA15C454AA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object 2">
            <a:extLst>
              <a:ext uri="{FF2B5EF4-FFF2-40B4-BE49-F238E27FC236}">
                <a16:creationId xmlns:a16="http://schemas.microsoft.com/office/drawing/2014/main" id="{26B32678-6B78-FC90-6EFC-AABED503DBDA}"/>
              </a:ext>
            </a:extLst>
          </p:cNvPr>
          <p:cNvSpPr>
            <a:spLocks/>
          </p:cNvSpPr>
          <p:nvPr/>
        </p:nvSpPr>
        <p:spPr bwMode="auto">
          <a:xfrm>
            <a:off x="0" y="0"/>
            <a:ext cx="12192000" cy="6858000"/>
          </a:xfrm>
          <a:custGeom>
            <a:avLst/>
            <a:gdLst>
              <a:gd name="T0" fmla="*/ 9143999 w 9144000"/>
              <a:gd name="T1" fmla="*/ 5143499 h 5143500"/>
              <a:gd name="T2" fmla="*/ 0 w 9144000"/>
              <a:gd name="T3" fmla="*/ 5143499 h 5143500"/>
              <a:gd name="T4" fmla="*/ 0 w 9144000"/>
              <a:gd name="T5" fmla="*/ 0 h 5143500"/>
              <a:gd name="T6" fmla="*/ 9143999 w 9144000"/>
              <a:gd name="T7" fmla="*/ 0 h 5143500"/>
              <a:gd name="T8" fmla="*/ 9143999 w 9144000"/>
              <a:gd name="T9" fmla="*/ 5143499 h 5143500"/>
            </a:gdLst>
            <a:ahLst/>
            <a:cxnLst>
              <a:cxn ang="0">
                <a:pos x="T0" y="T1"/>
              </a:cxn>
              <a:cxn ang="0">
                <a:pos x="T2" y="T3"/>
              </a:cxn>
              <a:cxn ang="0">
                <a:pos x="T4" y="T5"/>
              </a:cxn>
              <a:cxn ang="0">
                <a:pos x="T6" y="T7"/>
              </a:cxn>
              <a:cxn ang="0">
                <a:pos x="T8" y="T9"/>
              </a:cxn>
            </a:cxnLst>
            <a:rect l="0" t="0" r="r" b="b"/>
            <a:pathLst>
              <a:path w="9144000" h="5143500">
                <a:moveTo>
                  <a:pt x="9143999" y="5143499"/>
                </a:moveTo>
                <a:lnTo>
                  <a:pt x="0" y="5143499"/>
                </a:lnTo>
                <a:lnTo>
                  <a:pt x="0" y="0"/>
                </a:lnTo>
                <a:lnTo>
                  <a:pt x="9143999" y="0"/>
                </a:lnTo>
                <a:lnTo>
                  <a:pt x="9143999" y="5143499"/>
                </a:lnTo>
                <a:close/>
              </a:path>
            </a:pathLst>
          </a:custGeom>
          <a:solidFill>
            <a:srgbClr val="FFFFFF"/>
          </a:solidFill>
          <a:ln>
            <a:noFill/>
          </a:ln>
        </p:spPr>
        <p:txBody>
          <a:bodyPr lIns="0" tIns="0" rIns="0" bIns="0"/>
          <a:lstStyle/>
          <a:p>
            <a:endParaRPr lang="zh-CN" altLang="en-US" sz="1867" dirty="0"/>
          </a:p>
        </p:txBody>
      </p:sp>
      <p:sp>
        <p:nvSpPr>
          <p:cNvPr id="3" name="object 3">
            <a:extLst>
              <a:ext uri="{FF2B5EF4-FFF2-40B4-BE49-F238E27FC236}">
                <a16:creationId xmlns:a16="http://schemas.microsoft.com/office/drawing/2014/main" id="{55F1EDCD-0EE8-421D-73E6-0E25246C4925}"/>
              </a:ext>
            </a:extLst>
          </p:cNvPr>
          <p:cNvSpPr txBox="1">
            <a:spLocks noGrp="1"/>
          </p:cNvSpPr>
          <p:nvPr>
            <p:ph type="title"/>
          </p:nvPr>
        </p:nvSpPr>
        <p:spPr>
          <a:xfrm>
            <a:off x="745068" y="554571"/>
            <a:ext cx="5477933" cy="582084"/>
          </a:xfrm>
        </p:spPr>
        <p:txBody>
          <a:bodyPr tIns="16933"/>
          <a:lstStyle/>
          <a:p>
            <a:pPr marL="16933">
              <a:spcBef>
                <a:spcPts val="133"/>
              </a:spcBef>
            </a:pPr>
            <a:r>
              <a:rPr lang="zh-CN" altLang="zh-CN" b="1" dirty="0">
                <a:solidFill>
                  <a:srgbClr val="006569"/>
                </a:solidFill>
                <a:latin typeface="Noto Sans SC"/>
                <a:ea typeface="Noto Sans SC"/>
                <a:sym typeface="黑体" panose="02010609060101010101" pitchFamily="49" charset="-122"/>
              </a:rPr>
              <a:t>智能矩阵</a:t>
            </a:r>
          </a:p>
        </p:txBody>
      </p:sp>
      <p:grpSp>
        <p:nvGrpSpPr>
          <p:cNvPr id="12292" name="object 4">
            <a:extLst>
              <a:ext uri="{FF2B5EF4-FFF2-40B4-BE49-F238E27FC236}">
                <a16:creationId xmlns:a16="http://schemas.microsoft.com/office/drawing/2014/main" id="{6EFB2A41-8133-2408-A777-DEF3B6C799D8}"/>
              </a:ext>
            </a:extLst>
          </p:cNvPr>
          <p:cNvGrpSpPr>
            <a:grpSpLocks/>
          </p:cNvGrpSpPr>
          <p:nvPr/>
        </p:nvGrpSpPr>
        <p:grpSpPr bwMode="auto">
          <a:xfrm>
            <a:off x="755651" y="1390655"/>
            <a:ext cx="2489200" cy="1917700"/>
            <a:chOff x="566737" y="1042987"/>
            <a:chExt cx="1866900" cy="1438275"/>
          </a:xfrm>
          <a:solidFill>
            <a:srgbClr val="006569"/>
          </a:solidFill>
        </p:grpSpPr>
        <p:sp>
          <p:nvSpPr>
            <p:cNvPr id="12342" name="object 5">
              <a:extLst>
                <a:ext uri="{FF2B5EF4-FFF2-40B4-BE49-F238E27FC236}">
                  <a16:creationId xmlns:a16="http://schemas.microsoft.com/office/drawing/2014/main" id="{4D113FC8-19BF-D2D8-FE9D-EF5A848DFBAE}"/>
                </a:ext>
              </a:extLst>
            </p:cNvPr>
            <p:cNvSpPr>
              <a:spLocks/>
            </p:cNvSpPr>
            <p:nvPr/>
          </p:nvSpPr>
          <p:spPr bwMode="auto">
            <a:xfrm>
              <a:off x="571499" y="104774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43" name="object 6">
              <a:extLst>
                <a:ext uri="{FF2B5EF4-FFF2-40B4-BE49-F238E27FC236}">
                  <a16:creationId xmlns:a16="http://schemas.microsoft.com/office/drawing/2014/main" id="{5B2879F0-58A7-6611-0B37-35A16BC0E80F}"/>
                </a:ext>
              </a:extLst>
            </p:cNvPr>
            <p:cNvSpPr>
              <a:spLocks/>
            </p:cNvSpPr>
            <p:nvPr/>
          </p:nvSpPr>
          <p:spPr bwMode="auto">
            <a:xfrm>
              <a:off x="571499" y="104774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grpFill/>
            <a:ln w="9524">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44" name="object 7">
              <a:extLst>
                <a:ext uri="{FF2B5EF4-FFF2-40B4-BE49-F238E27FC236}">
                  <a16:creationId xmlns:a16="http://schemas.microsoft.com/office/drawing/2014/main" id="{40E11D83-F985-C9C9-8A55-787F6130E9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64" y="1222374"/>
              <a:ext cx="251590" cy="23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8" name="object 8">
            <a:extLst>
              <a:ext uri="{FF2B5EF4-FFF2-40B4-BE49-F238E27FC236}">
                <a16:creationId xmlns:a16="http://schemas.microsoft.com/office/drawing/2014/main" id="{58D9C973-F17F-9E5F-413B-D9E0CA8E4495}"/>
              </a:ext>
            </a:extLst>
          </p:cNvPr>
          <p:cNvSpPr txBox="1"/>
          <p:nvPr/>
        </p:nvSpPr>
        <p:spPr>
          <a:xfrm>
            <a:off x="1107688" y="2055285"/>
            <a:ext cx="1874696" cy="590332"/>
          </a:xfrm>
          <a:prstGeom prst="rect">
            <a:avLst/>
          </a:prstGeom>
          <a:ln>
            <a:noFill/>
          </a:ln>
        </p:spPr>
        <p:txBody>
          <a:bodyPr wrap="square" lIns="0" tIns="16933" rIns="0" bIns="0">
            <a:spAutoFit/>
          </a:bodyPr>
          <a:lstStyle>
            <a:lvl1pPr marL="87313" indent="-76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5000"/>
              </a:lnSpc>
              <a:spcBef>
                <a:spcPts val="133"/>
              </a:spcBef>
            </a:pP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高压</a:t>
            </a: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输电线</a:t>
            </a: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路</a:t>
            </a: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多参</a:t>
            </a: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量覆冰</a:t>
            </a: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在线监测装置</a:t>
            </a:r>
          </a:p>
        </p:txBody>
      </p:sp>
      <p:grpSp>
        <p:nvGrpSpPr>
          <p:cNvPr id="12294" name="object 9">
            <a:extLst>
              <a:ext uri="{FF2B5EF4-FFF2-40B4-BE49-F238E27FC236}">
                <a16:creationId xmlns:a16="http://schemas.microsoft.com/office/drawing/2014/main" id="{F3344F9A-0467-FD88-5A47-07139B3D789B}"/>
              </a:ext>
            </a:extLst>
          </p:cNvPr>
          <p:cNvGrpSpPr>
            <a:grpSpLocks/>
          </p:cNvGrpSpPr>
          <p:nvPr/>
        </p:nvGrpSpPr>
        <p:grpSpPr bwMode="auto">
          <a:xfrm>
            <a:off x="3486151" y="1390655"/>
            <a:ext cx="2489200" cy="1917700"/>
            <a:chOff x="2614612" y="1042987"/>
            <a:chExt cx="1866900" cy="1438275"/>
          </a:xfrm>
        </p:grpSpPr>
        <p:sp>
          <p:nvSpPr>
            <p:cNvPr id="12339" name="object 10">
              <a:extLst>
                <a:ext uri="{FF2B5EF4-FFF2-40B4-BE49-F238E27FC236}">
                  <a16:creationId xmlns:a16="http://schemas.microsoft.com/office/drawing/2014/main" id="{48663127-8913-FB2C-CD97-74DFA95C419C}"/>
                </a:ext>
              </a:extLst>
            </p:cNvPr>
            <p:cNvSpPr>
              <a:spLocks/>
            </p:cNvSpPr>
            <p:nvPr/>
          </p:nvSpPr>
          <p:spPr bwMode="auto">
            <a:xfrm>
              <a:off x="2619374" y="104774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2340" name="object 11">
              <a:extLst>
                <a:ext uri="{FF2B5EF4-FFF2-40B4-BE49-F238E27FC236}">
                  <a16:creationId xmlns:a16="http://schemas.microsoft.com/office/drawing/2014/main" id="{7CACCFE9-916E-8F6D-1365-E7D6E0B505E2}"/>
                </a:ext>
              </a:extLst>
            </p:cNvPr>
            <p:cNvSpPr>
              <a:spLocks/>
            </p:cNvSpPr>
            <p:nvPr/>
          </p:nvSpPr>
          <p:spPr bwMode="auto">
            <a:xfrm>
              <a:off x="2619374" y="104774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noFill/>
            <a:ln w="9524">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41" name="object 12">
              <a:extLst>
                <a:ext uri="{FF2B5EF4-FFF2-40B4-BE49-F238E27FC236}">
                  <a16:creationId xmlns:a16="http://schemas.microsoft.com/office/drawing/2014/main" id="{24333829-838B-B90A-DACC-BC12BAC6D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2649" y="1216024"/>
              <a:ext cx="2413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object 13">
            <a:extLst>
              <a:ext uri="{FF2B5EF4-FFF2-40B4-BE49-F238E27FC236}">
                <a16:creationId xmlns:a16="http://schemas.microsoft.com/office/drawing/2014/main" id="{A961A6E6-CCAA-634D-3944-4A111A5B45CC}"/>
              </a:ext>
            </a:extLst>
          </p:cNvPr>
          <p:cNvSpPr txBox="1"/>
          <p:nvPr/>
        </p:nvSpPr>
        <p:spPr>
          <a:xfrm>
            <a:off x="4002617" y="2055290"/>
            <a:ext cx="1456267" cy="635215"/>
          </a:xfrm>
          <a:prstGeom prst="rect">
            <a:avLst/>
          </a:prstGeom>
        </p:spPr>
        <p:txBody>
          <a:bodyPr lIns="0" tIns="77892"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617"/>
              </a:spcBef>
            </a:pPr>
            <a:r>
              <a:rPr lang="zh-CN" altLang="zh-CN" sz="1600" dirty="0">
                <a:latin typeface="楷体" panose="02010609060101010101" pitchFamily="49" charset="-122"/>
                <a:ea typeface="楷体" panose="02010609060101010101" pitchFamily="49" charset="-122"/>
                <a:sym typeface="黑体" panose="02010609060101010101" pitchFamily="49" charset="-122"/>
              </a:rPr>
              <a:t>环保型驱</a:t>
            </a:r>
            <a:r>
              <a:rPr lang="zh-CN" altLang="en-US" sz="1600" dirty="0">
                <a:latin typeface="楷体" panose="02010609060101010101" pitchFamily="49" charset="-122"/>
                <a:ea typeface="楷体" panose="02010609060101010101" pitchFamily="49" charset="-122"/>
                <a:sym typeface="黑体" panose="02010609060101010101" pitchFamily="49" charset="-122"/>
              </a:rPr>
              <a:t>鸟</a:t>
            </a:r>
            <a:r>
              <a:rPr lang="zh-CN" altLang="zh-CN" sz="1600" dirty="0">
                <a:latin typeface="楷体" panose="02010609060101010101" pitchFamily="49" charset="-122"/>
                <a:ea typeface="楷体" panose="02010609060101010101" pitchFamily="49" charset="-122"/>
                <a:sym typeface="黑体" panose="02010609060101010101" pitchFamily="49" charset="-122"/>
              </a:rPr>
              <a:t>装置</a:t>
            </a:r>
          </a:p>
          <a:p>
            <a:pPr>
              <a:spcBef>
                <a:spcPts val="484"/>
              </a:spcBef>
            </a:pPr>
            <a:r>
              <a:rPr lang="zh-CN" altLang="zh-CN" sz="1600" dirty="0">
                <a:latin typeface="楷体" panose="02010609060101010101" pitchFamily="49" charset="-122"/>
                <a:ea typeface="楷体" panose="02010609060101010101" pitchFamily="49" charset="-122"/>
                <a:sym typeface="黑体" panose="02010609060101010101" pitchFamily="49" charset="-122"/>
              </a:rPr>
              <a:t>（杆塔</a:t>
            </a:r>
            <a:r>
              <a:rPr lang="zh-CN" altLang="en-US" sz="1600" dirty="0">
                <a:latin typeface="楷体" panose="02010609060101010101" pitchFamily="49" charset="-122"/>
                <a:ea typeface="楷体" panose="02010609060101010101" pitchFamily="49" charset="-122"/>
                <a:sym typeface="黑体" panose="02010609060101010101" pitchFamily="49" charset="-122"/>
              </a:rPr>
              <a:t>、变电站</a:t>
            </a:r>
            <a:r>
              <a:rPr lang="zh-CN" altLang="zh-CN" sz="1600" dirty="0">
                <a:latin typeface="楷体" panose="02010609060101010101" pitchFamily="49" charset="-122"/>
                <a:ea typeface="楷体" panose="02010609060101010101" pitchFamily="49" charset="-122"/>
                <a:sym typeface="黑体" panose="02010609060101010101" pitchFamily="49" charset="-122"/>
              </a:rPr>
              <a:t>）</a:t>
            </a:r>
          </a:p>
        </p:txBody>
      </p:sp>
      <p:grpSp>
        <p:nvGrpSpPr>
          <p:cNvPr id="12296" name="object 14">
            <a:extLst>
              <a:ext uri="{FF2B5EF4-FFF2-40B4-BE49-F238E27FC236}">
                <a16:creationId xmlns:a16="http://schemas.microsoft.com/office/drawing/2014/main" id="{E9DB6C04-E501-F1A6-EA50-258770F6DA10}"/>
              </a:ext>
            </a:extLst>
          </p:cNvPr>
          <p:cNvGrpSpPr>
            <a:grpSpLocks/>
          </p:cNvGrpSpPr>
          <p:nvPr/>
        </p:nvGrpSpPr>
        <p:grpSpPr bwMode="auto">
          <a:xfrm>
            <a:off x="6223000" y="1384303"/>
            <a:ext cx="2489200" cy="1917700"/>
            <a:chOff x="4662487" y="1042987"/>
            <a:chExt cx="1866900" cy="1438275"/>
          </a:xfrm>
          <a:solidFill>
            <a:srgbClr val="006569"/>
          </a:solidFill>
        </p:grpSpPr>
        <p:sp>
          <p:nvSpPr>
            <p:cNvPr id="12336" name="object 15">
              <a:extLst>
                <a:ext uri="{FF2B5EF4-FFF2-40B4-BE49-F238E27FC236}">
                  <a16:creationId xmlns:a16="http://schemas.microsoft.com/office/drawing/2014/main" id="{F5F10087-386F-AB88-F1E0-F476E45A5798}"/>
                </a:ext>
              </a:extLst>
            </p:cNvPr>
            <p:cNvSpPr>
              <a:spLocks/>
            </p:cNvSpPr>
            <p:nvPr/>
          </p:nvSpPr>
          <p:spPr bwMode="auto">
            <a:xfrm>
              <a:off x="4667249" y="104774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37" name="object 16">
              <a:extLst>
                <a:ext uri="{FF2B5EF4-FFF2-40B4-BE49-F238E27FC236}">
                  <a16:creationId xmlns:a16="http://schemas.microsoft.com/office/drawing/2014/main" id="{169F2E73-36E9-5ACC-4C78-689EBEAAAFE7}"/>
                </a:ext>
              </a:extLst>
            </p:cNvPr>
            <p:cNvSpPr>
              <a:spLocks/>
            </p:cNvSpPr>
            <p:nvPr/>
          </p:nvSpPr>
          <p:spPr bwMode="auto">
            <a:xfrm>
              <a:off x="4667249" y="104774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grpFill/>
            <a:ln w="9524">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38" name="object 17">
              <a:extLst>
                <a:ext uri="{FF2B5EF4-FFF2-40B4-BE49-F238E27FC236}">
                  <a16:creationId xmlns:a16="http://schemas.microsoft.com/office/drawing/2014/main" id="{55C13019-EB47-C791-2765-41F9A5FD3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0524" y="1222374"/>
              <a:ext cx="2413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8" name="object 18">
            <a:extLst>
              <a:ext uri="{FF2B5EF4-FFF2-40B4-BE49-F238E27FC236}">
                <a16:creationId xmlns:a16="http://schemas.microsoft.com/office/drawing/2014/main" id="{59458B6E-0812-EB09-FFA6-181EC703A23A}"/>
              </a:ext>
            </a:extLst>
          </p:cNvPr>
          <p:cNvSpPr txBox="1"/>
          <p:nvPr/>
        </p:nvSpPr>
        <p:spPr>
          <a:xfrm>
            <a:off x="6789851" y="2047985"/>
            <a:ext cx="1465565" cy="590332"/>
          </a:xfrm>
          <a:prstGeom prst="rect">
            <a:avLst/>
          </a:prstGeom>
        </p:spPr>
        <p:txBody>
          <a:bodyPr wrap="square" lIns="0" tIns="16933"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5000"/>
              </a:lnSpc>
              <a:spcBef>
                <a:spcPts val="133"/>
              </a:spcBef>
            </a:pP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杆塔倾斜</a:t>
            </a:r>
            <a:r>
              <a:rPr lang="en-US"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a:t>
            </a: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地质</a:t>
            </a: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沉降监测</a:t>
            </a:r>
            <a:r>
              <a:rPr lang="zh-CN" altLang="en-US" sz="1600" dirty="0">
                <a:solidFill>
                  <a:schemeClr val="bg1"/>
                </a:solidFill>
                <a:latin typeface="楷体" panose="02010609060101010101" pitchFamily="49" charset="-122"/>
                <a:ea typeface="楷体" panose="02010609060101010101" pitchFamily="49" charset="-122"/>
                <a:sym typeface="黑体" panose="02010609060101010101" pitchFamily="49" charset="-122"/>
              </a:rPr>
              <a:t>装置</a:t>
            </a:r>
            <a:endPar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grpSp>
        <p:nvGrpSpPr>
          <p:cNvPr id="12298" name="object 19">
            <a:extLst>
              <a:ext uri="{FF2B5EF4-FFF2-40B4-BE49-F238E27FC236}">
                <a16:creationId xmlns:a16="http://schemas.microsoft.com/office/drawing/2014/main" id="{277232A8-6C99-2404-AAFF-5ADC35C273EF}"/>
              </a:ext>
            </a:extLst>
          </p:cNvPr>
          <p:cNvGrpSpPr>
            <a:grpSpLocks/>
          </p:cNvGrpSpPr>
          <p:nvPr/>
        </p:nvGrpSpPr>
        <p:grpSpPr bwMode="auto">
          <a:xfrm>
            <a:off x="8947151" y="1390655"/>
            <a:ext cx="2489200" cy="1917700"/>
            <a:chOff x="6710362" y="1042987"/>
            <a:chExt cx="1866900" cy="1438275"/>
          </a:xfrm>
        </p:grpSpPr>
        <p:sp>
          <p:nvSpPr>
            <p:cNvPr id="12333" name="object 20">
              <a:extLst>
                <a:ext uri="{FF2B5EF4-FFF2-40B4-BE49-F238E27FC236}">
                  <a16:creationId xmlns:a16="http://schemas.microsoft.com/office/drawing/2014/main" id="{D9AA0C26-9A52-E9CD-E840-39080B71AE58}"/>
                </a:ext>
              </a:extLst>
            </p:cNvPr>
            <p:cNvSpPr>
              <a:spLocks/>
            </p:cNvSpPr>
            <p:nvPr/>
          </p:nvSpPr>
          <p:spPr bwMode="auto">
            <a:xfrm>
              <a:off x="6715124" y="104774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34" name="object 21">
              <a:extLst>
                <a:ext uri="{FF2B5EF4-FFF2-40B4-BE49-F238E27FC236}">
                  <a16:creationId xmlns:a16="http://schemas.microsoft.com/office/drawing/2014/main" id="{E01EC0FA-129F-8063-1AFC-CCD463CC1D66}"/>
                </a:ext>
              </a:extLst>
            </p:cNvPr>
            <p:cNvSpPr>
              <a:spLocks/>
            </p:cNvSpPr>
            <p:nvPr/>
          </p:nvSpPr>
          <p:spPr bwMode="auto">
            <a:xfrm>
              <a:off x="6715124" y="104774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noFill/>
            <a:ln w="9524">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35" name="object 22">
              <a:extLst>
                <a:ext uri="{FF2B5EF4-FFF2-40B4-BE49-F238E27FC236}">
                  <a16:creationId xmlns:a16="http://schemas.microsoft.com/office/drawing/2014/main" id="{964E67C6-58DF-D631-D3F9-56C34C97F0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2102" y="1216077"/>
              <a:ext cx="253894" cy="25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object 23">
            <a:extLst>
              <a:ext uri="{FF2B5EF4-FFF2-40B4-BE49-F238E27FC236}">
                <a16:creationId xmlns:a16="http://schemas.microsoft.com/office/drawing/2014/main" id="{27FB59FA-811F-94FE-8ED5-592E9C66C57B}"/>
              </a:ext>
            </a:extLst>
          </p:cNvPr>
          <p:cNvSpPr txBox="1"/>
          <p:nvPr/>
        </p:nvSpPr>
        <p:spPr>
          <a:xfrm>
            <a:off x="9309653" y="2055286"/>
            <a:ext cx="1717739" cy="898109"/>
          </a:xfrm>
          <a:prstGeom prst="rect">
            <a:avLst/>
          </a:prstGeom>
        </p:spPr>
        <p:txBody>
          <a:bodyPr wrap="square" lIns="0" tIns="16933" rIns="0" bIns="0">
            <a:spAutoFit/>
          </a:bodyPr>
          <a:lstStyle>
            <a:lvl1pPr marL="87313" indent="-76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5000"/>
              </a:lnSpc>
              <a:spcBef>
                <a:spcPts val="133"/>
              </a:spcBef>
            </a:pPr>
            <a:r>
              <a:rPr lang="en-US" altLang="zh-CN" sz="1051" dirty="0">
                <a:solidFill>
                  <a:schemeClr val="bg1"/>
                </a:solidFill>
                <a:latin typeface="楷体" panose="02010609060101010101" pitchFamily="49" charset="-122"/>
                <a:ea typeface="楷体" panose="02010609060101010101" pitchFamily="49" charset="-122"/>
                <a:sym typeface="黑体" panose="02010609060101010101" pitchFamily="49" charset="-122"/>
              </a:rPr>
              <a:t> </a:t>
            </a:r>
            <a:r>
              <a:rPr lang="zh-CN" altLang="en-US" sz="1600" dirty="0">
                <a:latin typeface="楷体" panose="02010609060101010101" pitchFamily="49" charset="-122"/>
                <a:ea typeface="楷体" panose="02010609060101010101" pitchFamily="49" charset="-122"/>
                <a:sym typeface="黑体" panose="02010609060101010101" pitchFamily="49" charset="-122"/>
              </a:rPr>
              <a:t>无人</a:t>
            </a:r>
            <a:r>
              <a:rPr lang="zh-CN" altLang="zh-CN" sz="1600" dirty="0">
                <a:latin typeface="楷体" panose="02010609060101010101" pitchFamily="49" charset="-122"/>
                <a:ea typeface="楷体" panose="02010609060101010101" pitchFamily="49" charset="-122"/>
                <a:sym typeface="黑体" panose="02010609060101010101" pitchFamily="49" charset="-122"/>
              </a:rPr>
              <a:t>机</a:t>
            </a:r>
            <a:r>
              <a:rPr lang="zh-CN" altLang="en-US" sz="1600" dirty="0">
                <a:latin typeface="楷体" panose="02010609060101010101" pitchFamily="49" charset="-122"/>
                <a:ea typeface="楷体" panose="02010609060101010101" pitchFamily="49" charset="-122"/>
                <a:sym typeface="黑体" panose="02010609060101010101" pitchFamily="49" charset="-122"/>
              </a:rPr>
              <a:t>机载智能</a:t>
            </a:r>
            <a:r>
              <a:rPr lang="zh-CN" altLang="zh-CN" sz="1600" dirty="0">
                <a:latin typeface="楷体" panose="02010609060101010101" pitchFamily="49" charset="-122"/>
                <a:ea typeface="楷体" panose="02010609060101010101" pitchFamily="49" charset="-122"/>
                <a:sym typeface="黑体" panose="02010609060101010101" pitchFamily="49" charset="-122"/>
              </a:rPr>
              <a:t>验电</a:t>
            </a:r>
            <a:r>
              <a:rPr lang="zh-CN" altLang="en-US" sz="1600" dirty="0">
                <a:latin typeface="楷体" panose="02010609060101010101" pitchFamily="49" charset="-122"/>
                <a:ea typeface="楷体" panose="02010609060101010101" pitchFamily="49" charset="-122"/>
                <a:sym typeface="黑体" panose="02010609060101010101" pitchFamily="49" charset="-122"/>
              </a:rPr>
              <a:t>、接地线自动</a:t>
            </a:r>
            <a:r>
              <a:rPr lang="zh-CN" altLang="zh-CN" sz="1600" dirty="0">
                <a:latin typeface="楷体" panose="02010609060101010101" pitchFamily="49" charset="-122"/>
                <a:ea typeface="楷体" panose="02010609060101010101" pitchFamily="49" charset="-122"/>
                <a:sym typeface="黑体" panose="02010609060101010101" pitchFamily="49" charset="-122"/>
              </a:rPr>
              <a:t>挂拆装置</a:t>
            </a:r>
          </a:p>
        </p:txBody>
      </p:sp>
      <p:grpSp>
        <p:nvGrpSpPr>
          <p:cNvPr id="12300" name="object 24">
            <a:extLst>
              <a:ext uri="{FF2B5EF4-FFF2-40B4-BE49-F238E27FC236}">
                <a16:creationId xmlns:a16="http://schemas.microsoft.com/office/drawing/2014/main" id="{CD53A7C8-82CA-2E06-197F-C59A264F8B88}"/>
              </a:ext>
            </a:extLst>
          </p:cNvPr>
          <p:cNvGrpSpPr>
            <a:grpSpLocks/>
          </p:cNvGrpSpPr>
          <p:nvPr/>
        </p:nvGrpSpPr>
        <p:grpSpPr bwMode="auto">
          <a:xfrm>
            <a:off x="755651" y="3549655"/>
            <a:ext cx="2489200" cy="1917700"/>
            <a:chOff x="566737" y="2662237"/>
            <a:chExt cx="1866900" cy="1438275"/>
          </a:xfrm>
        </p:grpSpPr>
        <p:sp>
          <p:nvSpPr>
            <p:cNvPr id="12326" name="object 25">
              <a:extLst>
                <a:ext uri="{FF2B5EF4-FFF2-40B4-BE49-F238E27FC236}">
                  <a16:creationId xmlns:a16="http://schemas.microsoft.com/office/drawing/2014/main" id="{0ED2A7CA-D022-D5AC-65D2-4EB450D4D005}"/>
                </a:ext>
              </a:extLst>
            </p:cNvPr>
            <p:cNvSpPr>
              <a:spLocks/>
            </p:cNvSpPr>
            <p:nvPr/>
          </p:nvSpPr>
          <p:spPr bwMode="auto">
            <a:xfrm>
              <a:off x="571499" y="266699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27" name="object 26">
              <a:extLst>
                <a:ext uri="{FF2B5EF4-FFF2-40B4-BE49-F238E27FC236}">
                  <a16:creationId xmlns:a16="http://schemas.microsoft.com/office/drawing/2014/main" id="{9E6F0FA0-8C47-8750-FC64-B4D99EED413A}"/>
                </a:ext>
              </a:extLst>
            </p:cNvPr>
            <p:cNvSpPr>
              <a:spLocks/>
            </p:cNvSpPr>
            <p:nvPr/>
          </p:nvSpPr>
          <p:spPr bwMode="auto">
            <a:xfrm>
              <a:off x="571499" y="266699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noFill/>
            <a:ln w="9524">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28" name="object 27">
              <a:extLst>
                <a:ext uri="{FF2B5EF4-FFF2-40B4-BE49-F238E27FC236}">
                  <a16:creationId xmlns:a16="http://schemas.microsoft.com/office/drawing/2014/main" id="{1435E34D-634E-FBAD-244A-3A8993891B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8424" y="2987675"/>
              <a:ext cx="253999" cy="8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9" name="object 28">
              <a:extLst>
                <a:ext uri="{FF2B5EF4-FFF2-40B4-BE49-F238E27FC236}">
                  <a16:creationId xmlns:a16="http://schemas.microsoft.com/office/drawing/2014/main" id="{1588CC4B-9662-16EC-72A7-0AA7914BB0B7}"/>
                </a:ext>
              </a:extLst>
            </p:cNvPr>
            <p:cNvSpPr>
              <a:spLocks/>
            </p:cNvSpPr>
            <p:nvPr/>
          </p:nvSpPr>
          <p:spPr bwMode="auto">
            <a:xfrm>
              <a:off x="1368424" y="2987675"/>
              <a:ext cx="254000" cy="88900"/>
            </a:xfrm>
            <a:custGeom>
              <a:avLst/>
              <a:gdLst>
                <a:gd name="T0" fmla="*/ 12700 w 254000"/>
                <a:gd name="T1" fmla="*/ 0 h 88900"/>
                <a:gd name="T2" fmla="*/ 241300 w 254000"/>
                <a:gd name="T3" fmla="*/ 0 h 88900"/>
                <a:gd name="T4" fmla="*/ 242984 w 254000"/>
                <a:gd name="T5" fmla="*/ 0 h 88900"/>
                <a:gd name="T6" fmla="*/ 244604 w 254000"/>
                <a:gd name="T7" fmla="*/ 322 h 88900"/>
                <a:gd name="T8" fmla="*/ 253033 w 254000"/>
                <a:gd name="T9" fmla="*/ 7839 h 88900"/>
                <a:gd name="T10" fmla="*/ 253677 w 254000"/>
                <a:gd name="T11" fmla="*/ 9395 h 88900"/>
                <a:gd name="T12" fmla="*/ 253999 w 254000"/>
                <a:gd name="T13" fmla="*/ 11015 h 88900"/>
                <a:gd name="T14" fmla="*/ 254000 w 254000"/>
                <a:gd name="T15" fmla="*/ 12700 h 88900"/>
                <a:gd name="T16" fmla="*/ 254000 w 254000"/>
                <a:gd name="T17" fmla="*/ 76200 h 88900"/>
                <a:gd name="T18" fmla="*/ 253999 w 254000"/>
                <a:gd name="T19" fmla="*/ 77884 h 88900"/>
                <a:gd name="T20" fmla="*/ 253677 w 254000"/>
                <a:gd name="T21" fmla="*/ 79504 h 88900"/>
                <a:gd name="T22" fmla="*/ 253033 w 254000"/>
                <a:gd name="T23" fmla="*/ 81060 h 88900"/>
                <a:gd name="T24" fmla="*/ 252388 w 254000"/>
                <a:gd name="T25" fmla="*/ 82616 h 88900"/>
                <a:gd name="T26" fmla="*/ 241300 w 254000"/>
                <a:gd name="T27" fmla="*/ 88900 h 88900"/>
                <a:gd name="T28" fmla="*/ 12700 w 254000"/>
                <a:gd name="T29" fmla="*/ 88900 h 88900"/>
                <a:gd name="T30" fmla="*/ 3719 w 254000"/>
                <a:gd name="T31" fmla="*/ 85180 h 88900"/>
                <a:gd name="T32" fmla="*/ 2528 w 254000"/>
                <a:gd name="T33" fmla="*/ 83989 h 88900"/>
                <a:gd name="T34" fmla="*/ 1611 w 254000"/>
                <a:gd name="T35" fmla="*/ 82616 h 88900"/>
                <a:gd name="T36" fmla="*/ 966 w 254000"/>
                <a:gd name="T37" fmla="*/ 81060 h 88900"/>
                <a:gd name="T38" fmla="*/ 322 w 254000"/>
                <a:gd name="T39" fmla="*/ 79504 h 88900"/>
                <a:gd name="T40" fmla="*/ 0 w 254000"/>
                <a:gd name="T41" fmla="*/ 77884 h 88900"/>
                <a:gd name="T42" fmla="*/ 0 w 254000"/>
                <a:gd name="T43" fmla="*/ 76200 h 88900"/>
                <a:gd name="T44" fmla="*/ 0 w 254000"/>
                <a:gd name="T45" fmla="*/ 12700 h 88900"/>
                <a:gd name="T46" fmla="*/ 0 w 254000"/>
                <a:gd name="T47" fmla="*/ 11015 h 88900"/>
                <a:gd name="T48" fmla="*/ 322 w 254000"/>
                <a:gd name="T49" fmla="*/ 9395 h 88900"/>
                <a:gd name="T50" fmla="*/ 966 w 254000"/>
                <a:gd name="T51" fmla="*/ 7839 h 88900"/>
                <a:gd name="T52" fmla="*/ 1611 w 254000"/>
                <a:gd name="T53" fmla="*/ 6283 h 88900"/>
                <a:gd name="T54" fmla="*/ 2528 w 254000"/>
                <a:gd name="T55" fmla="*/ 4910 h 88900"/>
                <a:gd name="T56" fmla="*/ 3719 w 254000"/>
                <a:gd name="T57" fmla="*/ 3719 h 88900"/>
                <a:gd name="T58" fmla="*/ 4910 w 254000"/>
                <a:gd name="T59" fmla="*/ 2528 h 88900"/>
                <a:gd name="T60" fmla="*/ 6283 w 254000"/>
                <a:gd name="T61" fmla="*/ 1611 h 88900"/>
                <a:gd name="T62" fmla="*/ 7839 w 254000"/>
                <a:gd name="T63" fmla="*/ 966 h 88900"/>
                <a:gd name="T64" fmla="*/ 9395 w 254000"/>
                <a:gd name="T65" fmla="*/ 322 h 88900"/>
                <a:gd name="T66" fmla="*/ 11015 w 254000"/>
                <a:gd name="T67" fmla="*/ 0 h 88900"/>
                <a:gd name="T68" fmla="*/ 12700 w 254000"/>
                <a:gd name="T69" fmla="*/ 0 h 88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000" h="88900">
                  <a:moveTo>
                    <a:pt x="12700" y="0"/>
                  </a:moveTo>
                  <a:lnTo>
                    <a:pt x="241300" y="0"/>
                  </a:lnTo>
                  <a:lnTo>
                    <a:pt x="242984" y="0"/>
                  </a:lnTo>
                  <a:lnTo>
                    <a:pt x="244604" y="322"/>
                  </a:lnTo>
                  <a:lnTo>
                    <a:pt x="253033" y="7839"/>
                  </a:lnTo>
                  <a:lnTo>
                    <a:pt x="253677" y="9395"/>
                  </a:lnTo>
                  <a:lnTo>
                    <a:pt x="253999" y="11015"/>
                  </a:lnTo>
                  <a:lnTo>
                    <a:pt x="254000" y="12700"/>
                  </a:lnTo>
                  <a:lnTo>
                    <a:pt x="254000" y="76200"/>
                  </a:lnTo>
                  <a:lnTo>
                    <a:pt x="253999" y="77884"/>
                  </a:lnTo>
                  <a:lnTo>
                    <a:pt x="253677" y="79504"/>
                  </a:lnTo>
                  <a:lnTo>
                    <a:pt x="253033" y="81060"/>
                  </a:lnTo>
                  <a:lnTo>
                    <a:pt x="252388" y="82616"/>
                  </a:lnTo>
                  <a:lnTo>
                    <a:pt x="241300" y="88900"/>
                  </a:lnTo>
                  <a:lnTo>
                    <a:pt x="12700" y="88900"/>
                  </a:lnTo>
                  <a:lnTo>
                    <a:pt x="3719" y="85180"/>
                  </a:lnTo>
                  <a:lnTo>
                    <a:pt x="2528" y="83989"/>
                  </a:lnTo>
                  <a:lnTo>
                    <a:pt x="1611" y="82616"/>
                  </a:lnTo>
                  <a:lnTo>
                    <a:pt x="966" y="81060"/>
                  </a:lnTo>
                  <a:lnTo>
                    <a:pt x="322" y="79504"/>
                  </a:lnTo>
                  <a:lnTo>
                    <a:pt x="0" y="77884"/>
                  </a:lnTo>
                  <a:lnTo>
                    <a:pt x="0" y="76200"/>
                  </a:lnTo>
                  <a:lnTo>
                    <a:pt x="0" y="12700"/>
                  </a:lnTo>
                  <a:lnTo>
                    <a:pt x="0" y="11015"/>
                  </a:lnTo>
                  <a:lnTo>
                    <a:pt x="322" y="9395"/>
                  </a:lnTo>
                  <a:lnTo>
                    <a:pt x="966" y="7839"/>
                  </a:lnTo>
                  <a:lnTo>
                    <a:pt x="1611" y="6283"/>
                  </a:lnTo>
                  <a:lnTo>
                    <a:pt x="2528" y="4910"/>
                  </a:lnTo>
                  <a:lnTo>
                    <a:pt x="3719" y="3719"/>
                  </a:lnTo>
                  <a:lnTo>
                    <a:pt x="4910" y="2528"/>
                  </a:lnTo>
                  <a:lnTo>
                    <a:pt x="6283" y="1611"/>
                  </a:lnTo>
                  <a:lnTo>
                    <a:pt x="7839" y="966"/>
                  </a:lnTo>
                  <a:lnTo>
                    <a:pt x="9395" y="322"/>
                  </a:lnTo>
                  <a:lnTo>
                    <a:pt x="11015" y="0"/>
                  </a:lnTo>
                  <a:lnTo>
                    <a:pt x="12700" y="0"/>
                  </a:lnTo>
                  <a:close/>
                </a:path>
              </a:pathLst>
            </a:custGeom>
            <a:noFill/>
            <a:ln w="12700">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30" name="object 29">
              <a:extLst>
                <a:ext uri="{FF2B5EF4-FFF2-40B4-BE49-F238E27FC236}">
                  <a16:creationId xmlns:a16="http://schemas.microsoft.com/office/drawing/2014/main" id="{ECD86FCD-DE6E-BEC7-0B0D-6CD774CC0CA9}"/>
                </a:ext>
              </a:extLst>
            </p:cNvPr>
            <p:cNvSpPr>
              <a:spLocks/>
            </p:cNvSpPr>
            <p:nvPr/>
          </p:nvSpPr>
          <p:spPr bwMode="auto">
            <a:xfrm>
              <a:off x="1431925" y="3032125"/>
              <a:ext cx="50800" cy="0"/>
            </a:xfrm>
            <a:custGeom>
              <a:avLst/>
              <a:gdLst>
                <a:gd name="T0" fmla="*/ 0 w 50800"/>
                <a:gd name="T1" fmla="*/ 50800 w 50800"/>
              </a:gdLst>
              <a:ahLst/>
              <a:cxnLst>
                <a:cxn ang="0">
                  <a:pos x="T0" y="0"/>
                </a:cxn>
                <a:cxn ang="0">
                  <a:pos x="T1" y="0"/>
                </a:cxn>
              </a:cxnLst>
              <a:rect l="0" t="0" r="r" b="b"/>
              <a:pathLst>
                <a:path w="50800">
                  <a:moveTo>
                    <a:pt x="0" y="0"/>
                  </a:moveTo>
                  <a:lnTo>
                    <a:pt x="50800" y="0"/>
                  </a:lnTo>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31" name="object 30">
              <a:extLst>
                <a:ext uri="{FF2B5EF4-FFF2-40B4-BE49-F238E27FC236}">
                  <a16:creationId xmlns:a16="http://schemas.microsoft.com/office/drawing/2014/main" id="{D3DE7DAB-C521-D91F-E213-F8A8BDAB212F}"/>
                </a:ext>
              </a:extLst>
            </p:cNvPr>
            <p:cNvSpPr>
              <a:spLocks/>
            </p:cNvSpPr>
            <p:nvPr/>
          </p:nvSpPr>
          <p:spPr bwMode="auto">
            <a:xfrm>
              <a:off x="1533525" y="3019425"/>
              <a:ext cx="25400" cy="25400"/>
            </a:xfrm>
            <a:custGeom>
              <a:avLst/>
              <a:gdLst>
                <a:gd name="T0" fmla="*/ 14384 w 25400"/>
                <a:gd name="T1" fmla="*/ 25399 h 25400"/>
                <a:gd name="T2" fmla="*/ 11015 w 25400"/>
                <a:gd name="T3" fmla="*/ 25399 h 25400"/>
                <a:gd name="T4" fmla="*/ 9395 w 25400"/>
                <a:gd name="T5" fmla="*/ 25077 h 25400"/>
                <a:gd name="T6" fmla="*/ 0 w 25400"/>
                <a:gd name="T7" fmla="*/ 14384 h 25400"/>
                <a:gd name="T8" fmla="*/ 0 w 25400"/>
                <a:gd name="T9" fmla="*/ 11015 h 25400"/>
                <a:gd name="T10" fmla="*/ 11015 w 25400"/>
                <a:gd name="T11" fmla="*/ 0 h 25400"/>
                <a:gd name="T12" fmla="*/ 12700 w 25400"/>
                <a:gd name="T13" fmla="*/ 0 h 25400"/>
                <a:gd name="T14" fmla="*/ 14384 w 25400"/>
                <a:gd name="T15" fmla="*/ 0 h 25400"/>
                <a:gd name="T16" fmla="*/ 25399 w 25400"/>
                <a:gd name="T17" fmla="*/ 11015 h 25400"/>
                <a:gd name="T18" fmla="*/ 25399 w 25400"/>
                <a:gd name="T19" fmla="*/ 14384 h 25400"/>
                <a:gd name="T20" fmla="*/ 16004 w 25400"/>
                <a:gd name="T21" fmla="*/ 25077 h 25400"/>
                <a:gd name="T22" fmla="*/ 14384 w 25400"/>
                <a:gd name="T23" fmla="*/ 25399 h 25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400" h="25400">
                  <a:moveTo>
                    <a:pt x="14384" y="25399"/>
                  </a:moveTo>
                  <a:lnTo>
                    <a:pt x="11015" y="25399"/>
                  </a:lnTo>
                  <a:lnTo>
                    <a:pt x="9395" y="25077"/>
                  </a:lnTo>
                  <a:lnTo>
                    <a:pt x="0" y="14384"/>
                  </a:lnTo>
                  <a:lnTo>
                    <a:pt x="0" y="11015"/>
                  </a:lnTo>
                  <a:lnTo>
                    <a:pt x="11015" y="0"/>
                  </a:lnTo>
                  <a:lnTo>
                    <a:pt x="12700" y="0"/>
                  </a:lnTo>
                  <a:lnTo>
                    <a:pt x="14384" y="0"/>
                  </a:lnTo>
                  <a:lnTo>
                    <a:pt x="25399" y="11015"/>
                  </a:lnTo>
                  <a:lnTo>
                    <a:pt x="25399" y="14384"/>
                  </a:lnTo>
                  <a:lnTo>
                    <a:pt x="16004" y="25077"/>
                  </a:lnTo>
                  <a:lnTo>
                    <a:pt x="14384" y="253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32" name="object 31">
              <a:extLst>
                <a:ext uri="{FF2B5EF4-FFF2-40B4-BE49-F238E27FC236}">
                  <a16:creationId xmlns:a16="http://schemas.microsoft.com/office/drawing/2014/main" id="{686593D4-FB73-E49E-6A94-9FB9118411D2}"/>
                </a:ext>
              </a:extLst>
            </p:cNvPr>
            <p:cNvSpPr>
              <a:spLocks/>
            </p:cNvSpPr>
            <p:nvPr/>
          </p:nvSpPr>
          <p:spPr bwMode="auto">
            <a:xfrm>
              <a:off x="1419225" y="2860674"/>
              <a:ext cx="152400" cy="127000"/>
            </a:xfrm>
            <a:custGeom>
              <a:avLst/>
              <a:gdLst>
                <a:gd name="T0" fmla="*/ 0 w 152400"/>
                <a:gd name="T1" fmla="*/ 127000 h 127000"/>
                <a:gd name="T2" fmla="*/ 0 w 152400"/>
                <a:gd name="T3" fmla="*/ 0 h 127000"/>
                <a:gd name="T4" fmla="*/ 152400 w 152400"/>
                <a:gd name="T5" fmla="*/ 127000 h 127000"/>
                <a:gd name="T6" fmla="*/ 152400 w 152400"/>
                <a:gd name="T7" fmla="*/ 0 h 127000"/>
              </a:gdLst>
              <a:ahLst/>
              <a:cxnLst>
                <a:cxn ang="0">
                  <a:pos x="T0" y="T1"/>
                </a:cxn>
                <a:cxn ang="0">
                  <a:pos x="T2" y="T3"/>
                </a:cxn>
                <a:cxn ang="0">
                  <a:pos x="T4" y="T5"/>
                </a:cxn>
                <a:cxn ang="0">
                  <a:pos x="T6" y="T7"/>
                </a:cxn>
              </a:cxnLst>
              <a:rect l="0" t="0" r="r" b="b"/>
              <a:pathLst>
                <a:path w="152400" h="127000">
                  <a:moveTo>
                    <a:pt x="0" y="127000"/>
                  </a:moveTo>
                  <a:lnTo>
                    <a:pt x="0" y="0"/>
                  </a:lnTo>
                </a:path>
                <a:path w="152400" h="127000">
                  <a:moveTo>
                    <a:pt x="152400" y="127000"/>
                  </a:moveTo>
                  <a:lnTo>
                    <a:pt x="152400" y="0"/>
                  </a:lnTo>
                </a:path>
              </a:pathLst>
            </a:custGeom>
            <a:noFill/>
            <a:ln w="12700">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grpSp>
      <p:sp>
        <p:nvSpPr>
          <p:cNvPr id="32" name="object 32">
            <a:extLst>
              <a:ext uri="{FF2B5EF4-FFF2-40B4-BE49-F238E27FC236}">
                <a16:creationId xmlns:a16="http://schemas.microsoft.com/office/drawing/2014/main" id="{E6648DD2-3657-B9B8-3B6F-A7899AF283F3}"/>
              </a:ext>
            </a:extLst>
          </p:cNvPr>
          <p:cNvSpPr txBox="1"/>
          <p:nvPr/>
        </p:nvSpPr>
        <p:spPr>
          <a:xfrm>
            <a:off x="1190696" y="4214285"/>
            <a:ext cx="1764541" cy="590332"/>
          </a:xfrm>
          <a:prstGeom prst="rect">
            <a:avLst/>
          </a:prstGeom>
        </p:spPr>
        <p:txBody>
          <a:bodyPr wrap="square" lIns="0" tIns="16933"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5000"/>
              </a:lnSpc>
              <a:spcBef>
                <a:spcPts val="133"/>
              </a:spcBef>
            </a:pPr>
            <a:r>
              <a:rPr lang="zh-CN" altLang="en-US" sz="1600" dirty="0">
                <a:latin typeface="楷体" panose="02010609060101010101" pitchFamily="49" charset="-122"/>
                <a:ea typeface="楷体" panose="02010609060101010101" pitchFamily="49" charset="-122"/>
                <a:sym typeface="黑体" panose="02010609060101010101" pitchFamily="49" charset="-122"/>
              </a:rPr>
              <a:t>无人区</a:t>
            </a:r>
            <a:r>
              <a:rPr lang="zh-CN" altLang="zh-CN" sz="1600" dirty="0">
                <a:latin typeface="楷体" panose="02010609060101010101" pitchFamily="49" charset="-122"/>
                <a:ea typeface="楷体" panose="02010609060101010101" pitchFamily="49" charset="-122"/>
                <a:sym typeface="黑体" panose="02010609060101010101" pitchFamily="49" charset="-122"/>
              </a:rPr>
              <a:t>多点宽频组</a:t>
            </a:r>
            <a:r>
              <a:rPr lang="zh-CN" altLang="en-US" sz="1600" dirty="0">
                <a:latin typeface="楷体" panose="02010609060101010101" pitchFamily="49" charset="-122"/>
                <a:ea typeface="楷体" panose="02010609060101010101" pitchFamily="49" charset="-122"/>
                <a:sym typeface="黑体" panose="02010609060101010101" pitchFamily="49" charset="-122"/>
              </a:rPr>
              <a:t>网</a:t>
            </a:r>
            <a:r>
              <a:rPr lang="zh-CN" altLang="zh-CN" sz="1600" dirty="0">
                <a:latin typeface="楷体" panose="02010609060101010101" pitchFamily="49" charset="-122"/>
                <a:ea typeface="楷体" panose="02010609060101010101" pitchFamily="49" charset="-122"/>
                <a:sym typeface="黑体" panose="02010609060101010101" pitchFamily="49" charset="-122"/>
              </a:rPr>
              <a:t>通讯补强装置</a:t>
            </a:r>
          </a:p>
        </p:txBody>
      </p:sp>
      <p:grpSp>
        <p:nvGrpSpPr>
          <p:cNvPr id="12302" name="object 33">
            <a:extLst>
              <a:ext uri="{FF2B5EF4-FFF2-40B4-BE49-F238E27FC236}">
                <a16:creationId xmlns:a16="http://schemas.microsoft.com/office/drawing/2014/main" id="{9A29CED0-DD44-7044-86A8-86266577867C}"/>
              </a:ext>
            </a:extLst>
          </p:cNvPr>
          <p:cNvGrpSpPr>
            <a:grpSpLocks/>
          </p:cNvGrpSpPr>
          <p:nvPr/>
        </p:nvGrpSpPr>
        <p:grpSpPr bwMode="auto">
          <a:xfrm>
            <a:off x="3486151" y="3549655"/>
            <a:ext cx="2489200" cy="1917700"/>
            <a:chOff x="2614612" y="2662237"/>
            <a:chExt cx="1866900" cy="1438275"/>
          </a:xfrm>
          <a:solidFill>
            <a:srgbClr val="006569"/>
          </a:solidFill>
        </p:grpSpPr>
        <p:sp>
          <p:nvSpPr>
            <p:cNvPr id="12322" name="object 34">
              <a:extLst>
                <a:ext uri="{FF2B5EF4-FFF2-40B4-BE49-F238E27FC236}">
                  <a16:creationId xmlns:a16="http://schemas.microsoft.com/office/drawing/2014/main" id="{60319390-607D-E4C3-48D2-66C8707CAF30}"/>
                </a:ext>
              </a:extLst>
            </p:cNvPr>
            <p:cNvSpPr>
              <a:spLocks/>
            </p:cNvSpPr>
            <p:nvPr/>
          </p:nvSpPr>
          <p:spPr bwMode="auto">
            <a:xfrm>
              <a:off x="2619374" y="266699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23" name="object 35">
              <a:extLst>
                <a:ext uri="{FF2B5EF4-FFF2-40B4-BE49-F238E27FC236}">
                  <a16:creationId xmlns:a16="http://schemas.microsoft.com/office/drawing/2014/main" id="{DC706811-B122-2693-289A-DDC1D1800B1D}"/>
                </a:ext>
              </a:extLst>
            </p:cNvPr>
            <p:cNvSpPr>
              <a:spLocks/>
            </p:cNvSpPr>
            <p:nvPr/>
          </p:nvSpPr>
          <p:spPr bwMode="auto">
            <a:xfrm>
              <a:off x="2619374" y="266699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grpFill/>
            <a:ln w="9524">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24" name="object 36">
              <a:extLst>
                <a:ext uri="{FF2B5EF4-FFF2-40B4-BE49-F238E27FC236}">
                  <a16:creationId xmlns:a16="http://schemas.microsoft.com/office/drawing/2014/main" id="{A6DDA1F3-A4E5-AA0A-4083-FC9C9D4E29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1699" y="2835274"/>
              <a:ext cx="209550" cy="2540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25" name="object 37">
              <a:extLst>
                <a:ext uri="{FF2B5EF4-FFF2-40B4-BE49-F238E27FC236}">
                  <a16:creationId xmlns:a16="http://schemas.microsoft.com/office/drawing/2014/main" id="{0D35ADFA-32F4-CFEC-6355-A04EEA14EC88}"/>
                </a:ext>
              </a:extLst>
            </p:cNvPr>
            <p:cNvSpPr>
              <a:spLocks/>
            </p:cNvSpPr>
            <p:nvPr/>
          </p:nvSpPr>
          <p:spPr bwMode="auto">
            <a:xfrm>
              <a:off x="3441699" y="2835274"/>
              <a:ext cx="209550" cy="254000"/>
            </a:xfrm>
            <a:custGeom>
              <a:avLst/>
              <a:gdLst>
                <a:gd name="T0" fmla="*/ 69850 w 209550"/>
                <a:gd name="T1" fmla="*/ 0 h 254000"/>
                <a:gd name="T2" fmla="*/ 184150 w 209550"/>
                <a:gd name="T3" fmla="*/ 0 h 254000"/>
                <a:gd name="T4" fmla="*/ 114300 w 209550"/>
                <a:gd name="T5" fmla="*/ 88900 h 254000"/>
                <a:gd name="T6" fmla="*/ 209550 w 209550"/>
                <a:gd name="T7" fmla="*/ 88900 h 254000"/>
                <a:gd name="T8" fmla="*/ 57150 w 209550"/>
                <a:gd name="T9" fmla="*/ 254000 h 254000"/>
                <a:gd name="T10" fmla="*/ 88900 w 209550"/>
                <a:gd name="T11" fmla="*/ 133350 h 254000"/>
                <a:gd name="T12" fmla="*/ 0 w 209550"/>
                <a:gd name="T13" fmla="*/ 133350 h 254000"/>
                <a:gd name="T14" fmla="*/ 69850 w 209550"/>
                <a:gd name="T15" fmla="*/ 0 h 2540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550" h="254000">
                  <a:moveTo>
                    <a:pt x="69850" y="0"/>
                  </a:moveTo>
                  <a:lnTo>
                    <a:pt x="184150" y="0"/>
                  </a:lnTo>
                  <a:lnTo>
                    <a:pt x="114300" y="88900"/>
                  </a:lnTo>
                  <a:lnTo>
                    <a:pt x="209550" y="88900"/>
                  </a:lnTo>
                  <a:lnTo>
                    <a:pt x="57150" y="254000"/>
                  </a:lnTo>
                  <a:lnTo>
                    <a:pt x="88900" y="133350"/>
                  </a:lnTo>
                  <a:lnTo>
                    <a:pt x="0" y="133350"/>
                  </a:lnTo>
                  <a:lnTo>
                    <a:pt x="69850" y="0"/>
                  </a:lnTo>
                  <a:close/>
                </a:path>
              </a:pathLst>
            </a:custGeom>
            <a:grpFill/>
            <a:ln w="12700">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grpSp>
      <p:sp>
        <p:nvSpPr>
          <p:cNvPr id="38" name="object 38">
            <a:extLst>
              <a:ext uri="{FF2B5EF4-FFF2-40B4-BE49-F238E27FC236}">
                <a16:creationId xmlns:a16="http://schemas.microsoft.com/office/drawing/2014/main" id="{B170EA99-5D66-07E8-4777-6AF1B4E7C121}"/>
              </a:ext>
            </a:extLst>
          </p:cNvPr>
          <p:cNvSpPr txBox="1"/>
          <p:nvPr/>
        </p:nvSpPr>
        <p:spPr>
          <a:xfrm>
            <a:off x="4008973" y="4214284"/>
            <a:ext cx="1649711" cy="898109"/>
          </a:xfrm>
          <a:prstGeom prst="rect">
            <a:avLst/>
          </a:prstGeom>
        </p:spPr>
        <p:txBody>
          <a:bodyPr wrap="square" lIns="0" tIns="16933" rIns="0" bIns="0">
            <a:spAutoFit/>
          </a:bodyPr>
          <a:lstStyle>
            <a:lvl1pPr marL="82550" indent="-7143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25000"/>
              </a:lnSpc>
              <a:spcBef>
                <a:spcPts val="133"/>
              </a:spcBef>
            </a:pPr>
            <a:r>
              <a:rPr lang="zh-CN" altLang="zh-CN" sz="1600" dirty="0">
                <a:solidFill>
                  <a:schemeClr val="bg2">
                    <a:lumMod val="75000"/>
                  </a:schemeClr>
                </a:solidFill>
                <a:latin typeface="楷体" panose="02010609060101010101" pitchFamily="49" charset="-122"/>
                <a:ea typeface="楷体" panose="02010609060101010101" pitchFamily="49" charset="-122"/>
                <a:cs typeface="Arial" panose="020B0604020202020204" pitchFamily="34" charset="0"/>
                <a:sym typeface="黑体" panose="02010609060101010101" pitchFamily="49" charset="-122"/>
              </a:rPr>
              <a:t> </a:t>
            </a:r>
            <a:r>
              <a:rPr lang="en-US" altLang="zh-CN" sz="1600" dirty="0">
                <a:solidFill>
                  <a:schemeClr val="bg1"/>
                </a:solidFill>
                <a:latin typeface="楷体" panose="02010609060101010101" pitchFamily="49" charset="-122"/>
                <a:ea typeface="楷体" panose="02010609060101010101" pitchFamily="49" charset="-122"/>
                <a:cs typeface="Arial" panose="020B0604020202020204" pitchFamily="34" charset="0"/>
                <a:sym typeface="黑体" panose="02010609060101010101" pitchFamily="49" charset="-122"/>
              </a:rPr>
              <a:t>110kv-750</a:t>
            </a:r>
            <a:r>
              <a:rPr lang="zh-CN" altLang="zh-CN" sz="1600" dirty="0">
                <a:solidFill>
                  <a:schemeClr val="bg1"/>
                </a:solidFill>
                <a:latin typeface="楷体" panose="02010609060101010101" pitchFamily="49" charset="-122"/>
                <a:ea typeface="楷体" panose="02010609060101010101" pitchFamily="49" charset="-122"/>
                <a:cs typeface="Lucida Sans" panose="020B0602030504020204" pitchFamily="34" charset="0"/>
                <a:sym typeface="黑体" panose="02010609060101010101" pitchFamily="49" charset="-122"/>
              </a:rPr>
              <a:t>kV</a:t>
            </a: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架空线路动态增容装置</a:t>
            </a:r>
          </a:p>
        </p:txBody>
      </p:sp>
      <p:grpSp>
        <p:nvGrpSpPr>
          <p:cNvPr id="12304" name="object 39">
            <a:extLst>
              <a:ext uri="{FF2B5EF4-FFF2-40B4-BE49-F238E27FC236}">
                <a16:creationId xmlns:a16="http://schemas.microsoft.com/office/drawing/2014/main" id="{24F62B15-89FF-E7F0-F01C-DC0DD6212BA1}"/>
              </a:ext>
            </a:extLst>
          </p:cNvPr>
          <p:cNvGrpSpPr>
            <a:grpSpLocks/>
          </p:cNvGrpSpPr>
          <p:nvPr/>
        </p:nvGrpSpPr>
        <p:grpSpPr bwMode="auto">
          <a:xfrm>
            <a:off x="6216651" y="3549655"/>
            <a:ext cx="2489200" cy="1917700"/>
            <a:chOff x="4662487" y="2662237"/>
            <a:chExt cx="1866900" cy="1438275"/>
          </a:xfrm>
        </p:grpSpPr>
        <p:sp>
          <p:nvSpPr>
            <p:cNvPr id="12317" name="object 40">
              <a:extLst>
                <a:ext uri="{FF2B5EF4-FFF2-40B4-BE49-F238E27FC236}">
                  <a16:creationId xmlns:a16="http://schemas.microsoft.com/office/drawing/2014/main" id="{F8D19126-F9F1-3F6D-5B13-0FEBBAAFAD80}"/>
                </a:ext>
              </a:extLst>
            </p:cNvPr>
            <p:cNvSpPr>
              <a:spLocks/>
            </p:cNvSpPr>
            <p:nvPr/>
          </p:nvSpPr>
          <p:spPr bwMode="auto">
            <a:xfrm>
              <a:off x="4667249" y="266699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solidFill>
              <a:srgbClr val="FFFFFF">
                <a:alpha val="7843"/>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8" name="object 41">
              <a:extLst>
                <a:ext uri="{FF2B5EF4-FFF2-40B4-BE49-F238E27FC236}">
                  <a16:creationId xmlns:a16="http://schemas.microsoft.com/office/drawing/2014/main" id="{AC4FA46D-B788-9D13-65C2-B6DDBC14F713}"/>
                </a:ext>
              </a:extLst>
            </p:cNvPr>
            <p:cNvSpPr>
              <a:spLocks/>
            </p:cNvSpPr>
            <p:nvPr/>
          </p:nvSpPr>
          <p:spPr bwMode="auto">
            <a:xfrm>
              <a:off x="4667249" y="266699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noFill/>
            <a:ln w="9524">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19" name="object 42">
              <a:extLst>
                <a:ext uri="{FF2B5EF4-FFF2-40B4-BE49-F238E27FC236}">
                  <a16:creationId xmlns:a16="http://schemas.microsoft.com/office/drawing/2014/main" id="{2F8D137E-F5A1-66E1-A3EF-E431034994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4174" y="2835274"/>
              <a:ext cx="2540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0" name="object 43">
              <a:extLst>
                <a:ext uri="{FF2B5EF4-FFF2-40B4-BE49-F238E27FC236}">
                  <a16:creationId xmlns:a16="http://schemas.microsoft.com/office/drawing/2014/main" id="{39CABEE7-FF6D-96EE-ED93-CBE47EF15DFC}"/>
                </a:ext>
              </a:extLst>
            </p:cNvPr>
            <p:cNvSpPr>
              <a:spLocks/>
            </p:cNvSpPr>
            <p:nvPr/>
          </p:nvSpPr>
          <p:spPr bwMode="auto">
            <a:xfrm>
              <a:off x="5464174" y="2835274"/>
              <a:ext cx="254000" cy="254000"/>
            </a:xfrm>
            <a:custGeom>
              <a:avLst/>
              <a:gdLst>
                <a:gd name="T0" fmla="*/ 127000 w 254000"/>
                <a:gd name="T1" fmla="*/ 254000 h 254000"/>
                <a:gd name="T2" fmla="*/ 176434 w 254000"/>
                <a:gd name="T3" fmla="*/ 244019 h 254000"/>
                <a:gd name="T4" fmla="*/ 216802 w 254000"/>
                <a:gd name="T5" fmla="*/ 216802 h 254000"/>
                <a:gd name="T6" fmla="*/ 244019 w 254000"/>
                <a:gd name="T7" fmla="*/ 176434 h 254000"/>
                <a:gd name="T8" fmla="*/ 254000 w 254000"/>
                <a:gd name="T9" fmla="*/ 127000 h 254000"/>
                <a:gd name="T10" fmla="*/ 244019 w 254000"/>
                <a:gd name="T11" fmla="*/ 77565 h 254000"/>
                <a:gd name="T12" fmla="*/ 216802 w 254000"/>
                <a:gd name="T13" fmla="*/ 37197 h 254000"/>
                <a:gd name="T14" fmla="*/ 176434 w 254000"/>
                <a:gd name="T15" fmla="*/ 9980 h 254000"/>
                <a:gd name="T16" fmla="*/ 127000 w 254000"/>
                <a:gd name="T17" fmla="*/ 0 h 254000"/>
                <a:gd name="T18" fmla="*/ 77565 w 254000"/>
                <a:gd name="T19" fmla="*/ 9980 h 254000"/>
                <a:gd name="T20" fmla="*/ 37197 w 254000"/>
                <a:gd name="T21" fmla="*/ 37197 h 254000"/>
                <a:gd name="T22" fmla="*/ 9980 w 254000"/>
                <a:gd name="T23" fmla="*/ 77565 h 254000"/>
                <a:gd name="T24" fmla="*/ 0 w 254000"/>
                <a:gd name="T25" fmla="*/ 127000 h 254000"/>
                <a:gd name="T26" fmla="*/ 9980 w 254000"/>
                <a:gd name="T27" fmla="*/ 176434 h 254000"/>
                <a:gd name="T28" fmla="*/ 37197 w 254000"/>
                <a:gd name="T29" fmla="*/ 216802 h 254000"/>
                <a:gd name="T30" fmla="*/ 77565 w 254000"/>
                <a:gd name="T31" fmla="*/ 244019 h 254000"/>
                <a:gd name="T32" fmla="*/ 127000 w 254000"/>
                <a:gd name="T33" fmla="*/ 254000 h 25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4000" h="254000">
                  <a:moveTo>
                    <a:pt x="127000" y="254000"/>
                  </a:moveTo>
                  <a:lnTo>
                    <a:pt x="176434" y="244019"/>
                  </a:lnTo>
                  <a:lnTo>
                    <a:pt x="216802" y="216802"/>
                  </a:lnTo>
                  <a:lnTo>
                    <a:pt x="244019" y="176434"/>
                  </a:lnTo>
                  <a:lnTo>
                    <a:pt x="254000" y="127000"/>
                  </a:lnTo>
                  <a:lnTo>
                    <a:pt x="244019" y="77565"/>
                  </a:lnTo>
                  <a:lnTo>
                    <a:pt x="216802" y="37197"/>
                  </a:lnTo>
                  <a:lnTo>
                    <a:pt x="176434" y="9980"/>
                  </a:lnTo>
                  <a:lnTo>
                    <a:pt x="127000" y="0"/>
                  </a:lnTo>
                  <a:lnTo>
                    <a:pt x="77565" y="9980"/>
                  </a:lnTo>
                  <a:lnTo>
                    <a:pt x="37197" y="37197"/>
                  </a:lnTo>
                  <a:lnTo>
                    <a:pt x="9980" y="77565"/>
                  </a:lnTo>
                  <a:lnTo>
                    <a:pt x="0" y="127000"/>
                  </a:lnTo>
                  <a:lnTo>
                    <a:pt x="9980" y="176434"/>
                  </a:lnTo>
                  <a:lnTo>
                    <a:pt x="37197" y="216802"/>
                  </a:lnTo>
                  <a:lnTo>
                    <a:pt x="77565" y="244019"/>
                  </a:lnTo>
                  <a:lnTo>
                    <a:pt x="127000" y="254000"/>
                  </a:lnTo>
                  <a:close/>
                </a:path>
              </a:pathLst>
            </a:custGeom>
            <a:noFill/>
            <a:ln w="12700">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2321" name="object 44">
              <a:extLst>
                <a:ext uri="{FF2B5EF4-FFF2-40B4-BE49-F238E27FC236}">
                  <a16:creationId xmlns:a16="http://schemas.microsoft.com/office/drawing/2014/main" id="{3B2A06D6-5804-95E6-6F7B-7E2565E1CE0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40374" y="2886075"/>
              <a:ext cx="1016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object 45">
            <a:extLst>
              <a:ext uri="{FF2B5EF4-FFF2-40B4-BE49-F238E27FC236}">
                <a16:creationId xmlns:a16="http://schemas.microsoft.com/office/drawing/2014/main" id="{D056430F-1B07-CC26-C96A-F7B5A7D65455}"/>
              </a:ext>
            </a:extLst>
          </p:cNvPr>
          <p:cNvSpPr txBox="1"/>
          <p:nvPr/>
        </p:nvSpPr>
        <p:spPr>
          <a:xfrm>
            <a:off x="6695434" y="4207959"/>
            <a:ext cx="1559983" cy="554490"/>
          </a:xfrm>
          <a:prstGeom prst="rect">
            <a:avLst/>
          </a:prstGeom>
        </p:spPr>
        <p:txBody>
          <a:bodyPr wrap="square" lIns="0" tIns="16933" rIns="0" bIns="0">
            <a:spAutoFit/>
          </a:bodyPr>
          <a:lstStyle>
            <a:lvl1pPr marL="12700" indent="1524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lnSpc>
                <a:spcPct val="125000"/>
              </a:lnSpc>
              <a:spcBef>
                <a:spcPts val="133"/>
              </a:spcBef>
            </a:pPr>
            <a:r>
              <a:rPr lang="zh-CN" altLang="zh-CN" sz="1500" dirty="0">
                <a:latin typeface="楷体" panose="02010609060101010101" pitchFamily="49" charset="-122"/>
                <a:ea typeface="楷体" panose="02010609060101010101" pitchFamily="49" charset="-122"/>
                <a:sym typeface="黑体" panose="02010609060101010101" pitchFamily="49" charset="-122"/>
              </a:rPr>
              <a:t>北⽃</a:t>
            </a:r>
            <a:r>
              <a:rPr lang="zh-CN" altLang="zh-CN" sz="1500" dirty="0">
                <a:latin typeface="楷体" panose="02010609060101010101" pitchFamily="49" charset="-122"/>
                <a:ea typeface="楷体" panose="02010609060101010101" pitchFamily="49" charset="-122"/>
                <a:cs typeface="Lucida Sans" panose="020B0602030504020204" pitchFamily="34" charset="0"/>
                <a:sym typeface="黑体" panose="02010609060101010101" pitchFamily="49" charset="-122"/>
              </a:rPr>
              <a:t>RTK</a:t>
            </a:r>
            <a:r>
              <a:rPr lang="zh-CN" altLang="zh-CN" sz="1500" dirty="0">
                <a:latin typeface="楷体" panose="02010609060101010101" pitchFamily="49" charset="-122"/>
                <a:ea typeface="楷体" panose="02010609060101010101" pitchFamily="49" charset="-122"/>
                <a:sym typeface="黑体" panose="02010609060101010101" pitchFamily="49" charset="-122"/>
              </a:rPr>
              <a:t>导线弧垂</a:t>
            </a:r>
            <a:r>
              <a:rPr lang="en-US" altLang="zh-CN" sz="1500" dirty="0">
                <a:latin typeface="楷体" panose="02010609060101010101" pitchFamily="49" charset="-122"/>
                <a:ea typeface="楷体" panose="02010609060101010101" pitchFamily="49" charset="-122"/>
                <a:sym typeface="黑体" panose="02010609060101010101" pitchFamily="49" charset="-122"/>
              </a:rPr>
              <a:t>/</a:t>
            </a:r>
            <a:r>
              <a:rPr lang="zh-CN" altLang="zh-CN" sz="1500" dirty="0">
                <a:latin typeface="楷体" panose="02010609060101010101" pitchFamily="49" charset="-122"/>
                <a:ea typeface="楷体" panose="02010609060101010101" pitchFamily="49" charset="-122"/>
                <a:sym typeface="黑体" panose="02010609060101010101" pitchFamily="49" charset="-122"/>
              </a:rPr>
              <a:t>舞动感知装置</a:t>
            </a:r>
          </a:p>
        </p:txBody>
      </p:sp>
      <p:grpSp>
        <p:nvGrpSpPr>
          <p:cNvPr id="12306" name="object 46">
            <a:extLst>
              <a:ext uri="{FF2B5EF4-FFF2-40B4-BE49-F238E27FC236}">
                <a16:creationId xmlns:a16="http://schemas.microsoft.com/office/drawing/2014/main" id="{3CF29B5D-6FF7-0D49-C109-5E077C1D25AC}"/>
              </a:ext>
            </a:extLst>
          </p:cNvPr>
          <p:cNvGrpSpPr>
            <a:grpSpLocks/>
          </p:cNvGrpSpPr>
          <p:nvPr/>
        </p:nvGrpSpPr>
        <p:grpSpPr bwMode="auto">
          <a:xfrm>
            <a:off x="8947151" y="3549655"/>
            <a:ext cx="2489200" cy="1917700"/>
            <a:chOff x="6710362" y="2662237"/>
            <a:chExt cx="1866900" cy="1438275"/>
          </a:xfrm>
          <a:solidFill>
            <a:srgbClr val="006569"/>
          </a:solidFill>
        </p:grpSpPr>
        <p:sp>
          <p:nvSpPr>
            <p:cNvPr id="12310" name="object 47">
              <a:extLst>
                <a:ext uri="{FF2B5EF4-FFF2-40B4-BE49-F238E27FC236}">
                  <a16:creationId xmlns:a16="http://schemas.microsoft.com/office/drawing/2014/main" id="{41EA9258-D36B-1D48-3222-9E96D4E9CD40}"/>
                </a:ext>
              </a:extLst>
            </p:cNvPr>
            <p:cNvSpPr>
              <a:spLocks/>
            </p:cNvSpPr>
            <p:nvPr/>
          </p:nvSpPr>
          <p:spPr bwMode="auto">
            <a:xfrm>
              <a:off x="6715124" y="2666999"/>
              <a:ext cx="1857375" cy="1428750"/>
            </a:xfrm>
            <a:custGeom>
              <a:avLst/>
              <a:gdLst>
                <a:gd name="T0" fmla="*/ 1762124 w 1857375"/>
                <a:gd name="T1" fmla="*/ 1428749 h 1428750"/>
                <a:gd name="T2" fmla="*/ 95249 w 1857375"/>
                <a:gd name="T3" fmla="*/ 1428749 h 1428750"/>
                <a:gd name="T4" fmla="*/ 58174 w 1857375"/>
                <a:gd name="T5" fmla="*/ 1421264 h 1428750"/>
                <a:gd name="T6" fmla="*/ 27898 w 1857375"/>
                <a:gd name="T7" fmla="*/ 1400851 h 1428750"/>
                <a:gd name="T8" fmla="*/ 7485 w 1857375"/>
                <a:gd name="T9" fmla="*/ 1370575 h 1428750"/>
                <a:gd name="T10" fmla="*/ 0 w 1857375"/>
                <a:gd name="T11" fmla="*/ 1333499 h 1428750"/>
                <a:gd name="T12" fmla="*/ 0 w 1857375"/>
                <a:gd name="T13" fmla="*/ 95249 h 1428750"/>
                <a:gd name="T14" fmla="*/ 7485 w 1857375"/>
                <a:gd name="T15" fmla="*/ 58174 h 1428750"/>
                <a:gd name="T16" fmla="*/ 27898 w 1857375"/>
                <a:gd name="T17" fmla="*/ 27898 h 1428750"/>
                <a:gd name="T18" fmla="*/ 58174 w 1857375"/>
                <a:gd name="T19" fmla="*/ 7485 h 1428750"/>
                <a:gd name="T20" fmla="*/ 95249 w 1857375"/>
                <a:gd name="T21" fmla="*/ 0 h 1428750"/>
                <a:gd name="T22" fmla="*/ 1762124 w 1857375"/>
                <a:gd name="T23" fmla="*/ 0 h 1428750"/>
                <a:gd name="T24" fmla="*/ 1799200 w 1857375"/>
                <a:gd name="T25" fmla="*/ 7485 h 1428750"/>
                <a:gd name="T26" fmla="*/ 1829476 w 1857375"/>
                <a:gd name="T27" fmla="*/ 27898 h 1428750"/>
                <a:gd name="T28" fmla="*/ 1849889 w 1857375"/>
                <a:gd name="T29" fmla="*/ 58174 h 1428750"/>
                <a:gd name="T30" fmla="*/ 1857374 w 1857375"/>
                <a:gd name="T31" fmla="*/ 95249 h 1428750"/>
                <a:gd name="T32" fmla="*/ 1857374 w 1857375"/>
                <a:gd name="T33" fmla="*/ 1333499 h 1428750"/>
                <a:gd name="T34" fmla="*/ 1849889 w 1857375"/>
                <a:gd name="T35" fmla="*/ 1370575 h 1428750"/>
                <a:gd name="T36" fmla="*/ 1829476 w 1857375"/>
                <a:gd name="T37" fmla="*/ 1400851 h 1428750"/>
                <a:gd name="T38" fmla="*/ 1799200 w 1857375"/>
                <a:gd name="T39" fmla="*/ 1421264 h 1428750"/>
                <a:gd name="T40" fmla="*/ 1762124 w 1857375"/>
                <a:gd name="T41" fmla="*/ 14287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1762124" y="1428749"/>
                  </a:moveTo>
                  <a:lnTo>
                    <a:pt x="95249" y="1428749"/>
                  </a:lnTo>
                  <a:lnTo>
                    <a:pt x="58174" y="1421264"/>
                  </a:lnTo>
                  <a:lnTo>
                    <a:pt x="27898" y="1400851"/>
                  </a:lnTo>
                  <a:lnTo>
                    <a:pt x="7485" y="1370575"/>
                  </a:lnTo>
                  <a:lnTo>
                    <a:pt x="0" y="1333499"/>
                  </a:lnTo>
                  <a:lnTo>
                    <a:pt x="0" y="95249"/>
                  </a:ln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1" name="object 48">
              <a:extLst>
                <a:ext uri="{FF2B5EF4-FFF2-40B4-BE49-F238E27FC236}">
                  <a16:creationId xmlns:a16="http://schemas.microsoft.com/office/drawing/2014/main" id="{75947BF2-D3BB-DE49-A1B1-CC049BC76AB1}"/>
                </a:ext>
              </a:extLst>
            </p:cNvPr>
            <p:cNvSpPr>
              <a:spLocks/>
            </p:cNvSpPr>
            <p:nvPr/>
          </p:nvSpPr>
          <p:spPr bwMode="auto">
            <a:xfrm>
              <a:off x="6715124" y="2666999"/>
              <a:ext cx="1857375" cy="1428750"/>
            </a:xfrm>
            <a:custGeom>
              <a:avLst/>
              <a:gdLst>
                <a:gd name="T0" fmla="*/ 0 w 1857375"/>
                <a:gd name="T1" fmla="*/ 95249 h 1428750"/>
                <a:gd name="T2" fmla="*/ 7485 w 1857375"/>
                <a:gd name="T3" fmla="*/ 58174 h 1428750"/>
                <a:gd name="T4" fmla="*/ 27898 w 1857375"/>
                <a:gd name="T5" fmla="*/ 27898 h 1428750"/>
                <a:gd name="T6" fmla="*/ 58174 w 1857375"/>
                <a:gd name="T7" fmla="*/ 7485 h 1428750"/>
                <a:gd name="T8" fmla="*/ 95249 w 1857375"/>
                <a:gd name="T9" fmla="*/ 0 h 1428750"/>
                <a:gd name="T10" fmla="*/ 1762124 w 1857375"/>
                <a:gd name="T11" fmla="*/ 0 h 1428750"/>
                <a:gd name="T12" fmla="*/ 1799200 w 1857375"/>
                <a:gd name="T13" fmla="*/ 7485 h 1428750"/>
                <a:gd name="T14" fmla="*/ 1829476 w 1857375"/>
                <a:gd name="T15" fmla="*/ 27898 h 1428750"/>
                <a:gd name="T16" fmla="*/ 1849889 w 1857375"/>
                <a:gd name="T17" fmla="*/ 58174 h 1428750"/>
                <a:gd name="T18" fmla="*/ 1857374 w 1857375"/>
                <a:gd name="T19" fmla="*/ 95249 h 1428750"/>
                <a:gd name="T20" fmla="*/ 1857374 w 1857375"/>
                <a:gd name="T21" fmla="*/ 1333499 h 1428750"/>
                <a:gd name="T22" fmla="*/ 1849889 w 1857375"/>
                <a:gd name="T23" fmla="*/ 1370575 h 1428750"/>
                <a:gd name="T24" fmla="*/ 1829476 w 1857375"/>
                <a:gd name="T25" fmla="*/ 1400851 h 1428750"/>
                <a:gd name="T26" fmla="*/ 1799200 w 1857375"/>
                <a:gd name="T27" fmla="*/ 1421264 h 1428750"/>
                <a:gd name="T28" fmla="*/ 1762124 w 1857375"/>
                <a:gd name="T29" fmla="*/ 1428749 h 1428750"/>
                <a:gd name="T30" fmla="*/ 95249 w 1857375"/>
                <a:gd name="T31" fmla="*/ 1428749 h 1428750"/>
                <a:gd name="T32" fmla="*/ 58174 w 1857375"/>
                <a:gd name="T33" fmla="*/ 1421264 h 1428750"/>
                <a:gd name="T34" fmla="*/ 27898 w 1857375"/>
                <a:gd name="T35" fmla="*/ 1400851 h 1428750"/>
                <a:gd name="T36" fmla="*/ 7485 w 1857375"/>
                <a:gd name="T37" fmla="*/ 1370575 h 1428750"/>
                <a:gd name="T38" fmla="*/ 0 w 1857375"/>
                <a:gd name="T39" fmla="*/ 1333499 h 1428750"/>
                <a:gd name="T40" fmla="*/ 0 w 1857375"/>
                <a:gd name="T41" fmla="*/ 95249 h 1428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7375" h="1428750">
                  <a:moveTo>
                    <a:pt x="0" y="95249"/>
                  </a:moveTo>
                  <a:lnTo>
                    <a:pt x="7485" y="58174"/>
                  </a:lnTo>
                  <a:lnTo>
                    <a:pt x="27898" y="27898"/>
                  </a:lnTo>
                  <a:lnTo>
                    <a:pt x="58174" y="7485"/>
                  </a:lnTo>
                  <a:lnTo>
                    <a:pt x="95249" y="0"/>
                  </a:lnTo>
                  <a:lnTo>
                    <a:pt x="1762124" y="0"/>
                  </a:lnTo>
                  <a:lnTo>
                    <a:pt x="1799200" y="7485"/>
                  </a:lnTo>
                  <a:lnTo>
                    <a:pt x="1829476" y="27898"/>
                  </a:lnTo>
                  <a:lnTo>
                    <a:pt x="1849889" y="58174"/>
                  </a:lnTo>
                  <a:lnTo>
                    <a:pt x="1857374" y="95249"/>
                  </a:lnTo>
                  <a:lnTo>
                    <a:pt x="1857374" y="1333499"/>
                  </a:lnTo>
                  <a:lnTo>
                    <a:pt x="1849889" y="1370575"/>
                  </a:lnTo>
                  <a:lnTo>
                    <a:pt x="1829476" y="1400851"/>
                  </a:lnTo>
                  <a:lnTo>
                    <a:pt x="1799200" y="1421264"/>
                  </a:lnTo>
                  <a:lnTo>
                    <a:pt x="1762124" y="1428749"/>
                  </a:lnTo>
                  <a:lnTo>
                    <a:pt x="95249" y="1428749"/>
                  </a:lnTo>
                  <a:lnTo>
                    <a:pt x="58174" y="1421264"/>
                  </a:lnTo>
                  <a:lnTo>
                    <a:pt x="27898" y="1400851"/>
                  </a:lnTo>
                  <a:lnTo>
                    <a:pt x="7485" y="1370575"/>
                  </a:lnTo>
                  <a:lnTo>
                    <a:pt x="0" y="1333499"/>
                  </a:lnTo>
                  <a:lnTo>
                    <a:pt x="0" y="95249"/>
                  </a:lnTo>
                  <a:close/>
                </a:path>
              </a:pathLst>
            </a:custGeom>
            <a:grpFill/>
            <a:ln w="9524">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2" name="object 49">
              <a:extLst>
                <a:ext uri="{FF2B5EF4-FFF2-40B4-BE49-F238E27FC236}">
                  <a16:creationId xmlns:a16="http://schemas.microsoft.com/office/drawing/2014/main" id="{7F0302E7-C118-0B5A-F2F8-81F6BBA7C4F5}"/>
                </a:ext>
              </a:extLst>
            </p:cNvPr>
            <p:cNvSpPr>
              <a:spLocks/>
            </p:cNvSpPr>
            <p:nvPr/>
          </p:nvSpPr>
          <p:spPr bwMode="auto">
            <a:xfrm>
              <a:off x="7512049" y="2860674"/>
              <a:ext cx="254000" cy="203200"/>
            </a:xfrm>
            <a:custGeom>
              <a:avLst/>
              <a:gdLst>
                <a:gd name="T0" fmla="*/ 203200 w 254000"/>
                <a:gd name="T1" fmla="*/ 0 h 203200"/>
                <a:gd name="T2" fmla="*/ 57150 w 254000"/>
                <a:gd name="T3" fmla="*/ 0 h 203200"/>
                <a:gd name="T4" fmla="*/ 40183 w 254000"/>
                <a:gd name="T5" fmla="*/ 2579 h 203200"/>
                <a:gd name="T6" fmla="*/ 21431 w 254000"/>
                <a:gd name="T7" fmla="*/ 11112 h 203200"/>
                <a:gd name="T8" fmla="*/ 6250 w 254000"/>
                <a:gd name="T9" fmla="*/ 26789 h 203200"/>
                <a:gd name="T10" fmla="*/ 0 w 254000"/>
                <a:gd name="T11" fmla="*/ 50800 h 203200"/>
                <a:gd name="T12" fmla="*/ 6250 w 254000"/>
                <a:gd name="T13" fmla="*/ 74810 h 203200"/>
                <a:gd name="T14" fmla="*/ 21431 w 254000"/>
                <a:gd name="T15" fmla="*/ 90487 h 203200"/>
                <a:gd name="T16" fmla="*/ 40183 w 254000"/>
                <a:gd name="T17" fmla="*/ 99020 h 203200"/>
                <a:gd name="T18" fmla="*/ 57150 w 254000"/>
                <a:gd name="T19" fmla="*/ 101600 h 203200"/>
                <a:gd name="T20" fmla="*/ 196850 w 254000"/>
                <a:gd name="T21" fmla="*/ 101600 h 203200"/>
                <a:gd name="T22" fmla="*/ 213816 w 254000"/>
                <a:gd name="T23" fmla="*/ 104179 h 203200"/>
                <a:gd name="T24" fmla="*/ 232568 w 254000"/>
                <a:gd name="T25" fmla="*/ 112712 h 203200"/>
                <a:gd name="T26" fmla="*/ 247749 w 254000"/>
                <a:gd name="T27" fmla="*/ 128389 h 203200"/>
                <a:gd name="T28" fmla="*/ 254000 w 254000"/>
                <a:gd name="T29" fmla="*/ 152400 h 203200"/>
                <a:gd name="T30" fmla="*/ 247749 w 254000"/>
                <a:gd name="T31" fmla="*/ 176410 h 203200"/>
                <a:gd name="T32" fmla="*/ 232568 w 254000"/>
                <a:gd name="T33" fmla="*/ 192087 h 203200"/>
                <a:gd name="T34" fmla="*/ 213816 w 254000"/>
                <a:gd name="T35" fmla="*/ 200620 h 203200"/>
                <a:gd name="T36" fmla="*/ 196850 w 254000"/>
                <a:gd name="T37" fmla="*/ 203200 h 203200"/>
                <a:gd name="T38" fmla="*/ 50800 w 254000"/>
                <a:gd name="T39" fmla="*/ 203200 h 203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4000" h="203200">
                  <a:moveTo>
                    <a:pt x="203200" y="0"/>
                  </a:moveTo>
                  <a:lnTo>
                    <a:pt x="57150" y="0"/>
                  </a:lnTo>
                  <a:lnTo>
                    <a:pt x="40183" y="2579"/>
                  </a:lnTo>
                  <a:lnTo>
                    <a:pt x="21431" y="11112"/>
                  </a:lnTo>
                  <a:lnTo>
                    <a:pt x="6250" y="26789"/>
                  </a:lnTo>
                  <a:lnTo>
                    <a:pt x="0" y="50800"/>
                  </a:lnTo>
                  <a:lnTo>
                    <a:pt x="6250" y="74810"/>
                  </a:lnTo>
                  <a:lnTo>
                    <a:pt x="21431" y="90487"/>
                  </a:lnTo>
                  <a:lnTo>
                    <a:pt x="40183" y="99020"/>
                  </a:lnTo>
                  <a:lnTo>
                    <a:pt x="57150" y="101600"/>
                  </a:lnTo>
                  <a:lnTo>
                    <a:pt x="196850" y="101600"/>
                  </a:lnTo>
                  <a:lnTo>
                    <a:pt x="213816" y="104179"/>
                  </a:lnTo>
                  <a:lnTo>
                    <a:pt x="232568" y="112712"/>
                  </a:lnTo>
                  <a:lnTo>
                    <a:pt x="247749" y="128389"/>
                  </a:lnTo>
                  <a:lnTo>
                    <a:pt x="254000" y="152400"/>
                  </a:lnTo>
                  <a:lnTo>
                    <a:pt x="247749" y="176410"/>
                  </a:lnTo>
                  <a:lnTo>
                    <a:pt x="232568" y="192087"/>
                  </a:lnTo>
                  <a:lnTo>
                    <a:pt x="213816" y="200620"/>
                  </a:lnTo>
                  <a:lnTo>
                    <a:pt x="196850" y="203200"/>
                  </a:lnTo>
                  <a:lnTo>
                    <a:pt x="50800" y="203200"/>
                  </a:lnTo>
                </a:path>
              </a:pathLst>
            </a:custGeom>
            <a:grpFill/>
            <a:ln w="12700">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3" name="object 50">
              <a:extLst>
                <a:ext uri="{FF2B5EF4-FFF2-40B4-BE49-F238E27FC236}">
                  <a16:creationId xmlns:a16="http://schemas.microsoft.com/office/drawing/2014/main" id="{4EF54235-45EB-7A0F-4BF1-3F0195D1B266}"/>
                </a:ext>
              </a:extLst>
            </p:cNvPr>
            <p:cNvSpPr>
              <a:spLocks/>
            </p:cNvSpPr>
            <p:nvPr/>
          </p:nvSpPr>
          <p:spPr bwMode="auto">
            <a:xfrm>
              <a:off x="7715250" y="2835274"/>
              <a:ext cx="50800" cy="50800"/>
            </a:xfrm>
            <a:custGeom>
              <a:avLst/>
              <a:gdLst>
                <a:gd name="T0" fmla="*/ 25400 w 50800"/>
                <a:gd name="T1" fmla="*/ 50800 h 50800"/>
                <a:gd name="T2" fmla="*/ 15513 w 50800"/>
                <a:gd name="T3" fmla="*/ 48803 h 50800"/>
                <a:gd name="T4" fmla="*/ 7439 w 50800"/>
                <a:gd name="T5" fmla="*/ 43360 h 50800"/>
                <a:gd name="T6" fmla="*/ 1996 w 50800"/>
                <a:gd name="T7" fmla="*/ 35286 h 50800"/>
                <a:gd name="T8" fmla="*/ 0 w 50800"/>
                <a:gd name="T9" fmla="*/ 25400 h 50800"/>
                <a:gd name="T10" fmla="*/ 1996 w 50800"/>
                <a:gd name="T11" fmla="*/ 15513 h 50800"/>
                <a:gd name="T12" fmla="*/ 7439 w 50800"/>
                <a:gd name="T13" fmla="*/ 7439 h 50800"/>
                <a:gd name="T14" fmla="*/ 15513 w 50800"/>
                <a:gd name="T15" fmla="*/ 1996 h 50800"/>
                <a:gd name="T16" fmla="*/ 25400 w 50800"/>
                <a:gd name="T17" fmla="*/ 0 h 50800"/>
                <a:gd name="T18" fmla="*/ 35286 w 50800"/>
                <a:gd name="T19" fmla="*/ 1996 h 50800"/>
                <a:gd name="T20" fmla="*/ 43360 w 50800"/>
                <a:gd name="T21" fmla="*/ 7439 h 50800"/>
                <a:gd name="T22" fmla="*/ 48803 w 50800"/>
                <a:gd name="T23" fmla="*/ 15513 h 50800"/>
                <a:gd name="T24" fmla="*/ 50800 w 50800"/>
                <a:gd name="T25" fmla="*/ 25400 h 50800"/>
                <a:gd name="T26" fmla="*/ 48803 w 50800"/>
                <a:gd name="T27" fmla="*/ 35286 h 50800"/>
                <a:gd name="T28" fmla="*/ 43360 w 50800"/>
                <a:gd name="T29" fmla="*/ 43360 h 50800"/>
                <a:gd name="T30" fmla="*/ 35286 w 50800"/>
                <a:gd name="T31" fmla="*/ 48803 h 50800"/>
                <a:gd name="T32" fmla="*/ 25400 w 50800"/>
                <a:gd name="T33" fmla="*/ 50800 h 50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00" h="50800">
                  <a:moveTo>
                    <a:pt x="25400" y="50800"/>
                  </a:moveTo>
                  <a:lnTo>
                    <a:pt x="15513" y="48803"/>
                  </a:lnTo>
                  <a:lnTo>
                    <a:pt x="7439" y="43360"/>
                  </a:lnTo>
                  <a:lnTo>
                    <a:pt x="1996" y="35286"/>
                  </a:lnTo>
                  <a:lnTo>
                    <a:pt x="0" y="25400"/>
                  </a:lnTo>
                  <a:lnTo>
                    <a:pt x="1996" y="15513"/>
                  </a:lnTo>
                  <a:lnTo>
                    <a:pt x="7439" y="7439"/>
                  </a:lnTo>
                  <a:lnTo>
                    <a:pt x="15513" y="1996"/>
                  </a:lnTo>
                  <a:lnTo>
                    <a:pt x="25400" y="0"/>
                  </a:lnTo>
                  <a:lnTo>
                    <a:pt x="35286" y="1996"/>
                  </a:lnTo>
                  <a:lnTo>
                    <a:pt x="43360" y="7439"/>
                  </a:lnTo>
                  <a:lnTo>
                    <a:pt x="48803" y="15513"/>
                  </a:lnTo>
                  <a:lnTo>
                    <a:pt x="50800" y="25400"/>
                  </a:lnTo>
                  <a:lnTo>
                    <a:pt x="48803" y="35286"/>
                  </a:lnTo>
                  <a:lnTo>
                    <a:pt x="43360" y="43360"/>
                  </a:lnTo>
                  <a:lnTo>
                    <a:pt x="35286" y="48803"/>
                  </a:lnTo>
                  <a:lnTo>
                    <a:pt x="25400" y="508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4" name="object 51">
              <a:extLst>
                <a:ext uri="{FF2B5EF4-FFF2-40B4-BE49-F238E27FC236}">
                  <a16:creationId xmlns:a16="http://schemas.microsoft.com/office/drawing/2014/main" id="{27DFB0E6-7A05-9226-7B30-9D5F08D4D792}"/>
                </a:ext>
              </a:extLst>
            </p:cNvPr>
            <p:cNvSpPr>
              <a:spLocks/>
            </p:cNvSpPr>
            <p:nvPr/>
          </p:nvSpPr>
          <p:spPr bwMode="auto">
            <a:xfrm>
              <a:off x="7715250" y="2835274"/>
              <a:ext cx="50800" cy="50800"/>
            </a:xfrm>
            <a:custGeom>
              <a:avLst/>
              <a:gdLst>
                <a:gd name="T0" fmla="*/ 25400 w 50800"/>
                <a:gd name="T1" fmla="*/ 50800 h 50800"/>
                <a:gd name="T2" fmla="*/ 35286 w 50800"/>
                <a:gd name="T3" fmla="*/ 48803 h 50800"/>
                <a:gd name="T4" fmla="*/ 43360 w 50800"/>
                <a:gd name="T5" fmla="*/ 43360 h 50800"/>
                <a:gd name="T6" fmla="*/ 48803 w 50800"/>
                <a:gd name="T7" fmla="*/ 35286 h 50800"/>
                <a:gd name="T8" fmla="*/ 50800 w 50800"/>
                <a:gd name="T9" fmla="*/ 25400 h 50800"/>
                <a:gd name="T10" fmla="*/ 48803 w 50800"/>
                <a:gd name="T11" fmla="*/ 15513 h 50800"/>
                <a:gd name="T12" fmla="*/ 43360 w 50800"/>
                <a:gd name="T13" fmla="*/ 7439 h 50800"/>
                <a:gd name="T14" fmla="*/ 35286 w 50800"/>
                <a:gd name="T15" fmla="*/ 1996 h 50800"/>
                <a:gd name="T16" fmla="*/ 25400 w 50800"/>
                <a:gd name="T17" fmla="*/ 0 h 50800"/>
                <a:gd name="T18" fmla="*/ 15513 w 50800"/>
                <a:gd name="T19" fmla="*/ 1996 h 50800"/>
                <a:gd name="T20" fmla="*/ 7439 w 50800"/>
                <a:gd name="T21" fmla="*/ 7439 h 50800"/>
                <a:gd name="T22" fmla="*/ 1996 w 50800"/>
                <a:gd name="T23" fmla="*/ 15513 h 50800"/>
                <a:gd name="T24" fmla="*/ 0 w 50800"/>
                <a:gd name="T25" fmla="*/ 25400 h 50800"/>
                <a:gd name="T26" fmla="*/ 1996 w 50800"/>
                <a:gd name="T27" fmla="*/ 35286 h 50800"/>
                <a:gd name="T28" fmla="*/ 7439 w 50800"/>
                <a:gd name="T29" fmla="*/ 43360 h 50800"/>
                <a:gd name="T30" fmla="*/ 15513 w 50800"/>
                <a:gd name="T31" fmla="*/ 48803 h 50800"/>
                <a:gd name="T32" fmla="*/ 25400 w 50800"/>
                <a:gd name="T33" fmla="*/ 50800 h 50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00" h="50800">
                  <a:moveTo>
                    <a:pt x="25400" y="50800"/>
                  </a:moveTo>
                  <a:lnTo>
                    <a:pt x="35286" y="48803"/>
                  </a:lnTo>
                  <a:lnTo>
                    <a:pt x="43360" y="43360"/>
                  </a:lnTo>
                  <a:lnTo>
                    <a:pt x="48803" y="35286"/>
                  </a:lnTo>
                  <a:lnTo>
                    <a:pt x="50800" y="25400"/>
                  </a:lnTo>
                  <a:lnTo>
                    <a:pt x="48803" y="15513"/>
                  </a:lnTo>
                  <a:lnTo>
                    <a:pt x="43360" y="7439"/>
                  </a:lnTo>
                  <a:lnTo>
                    <a:pt x="35286" y="1996"/>
                  </a:lnTo>
                  <a:lnTo>
                    <a:pt x="25400" y="0"/>
                  </a:lnTo>
                  <a:lnTo>
                    <a:pt x="15513" y="1996"/>
                  </a:lnTo>
                  <a:lnTo>
                    <a:pt x="7439" y="7439"/>
                  </a:lnTo>
                  <a:lnTo>
                    <a:pt x="1996" y="15513"/>
                  </a:lnTo>
                  <a:lnTo>
                    <a:pt x="0" y="25400"/>
                  </a:lnTo>
                  <a:lnTo>
                    <a:pt x="1996" y="35286"/>
                  </a:lnTo>
                  <a:lnTo>
                    <a:pt x="7439" y="43360"/>
                  </a:lnTo>
                  <a:lnTo>
                    <a:pt x="15513" y="48803"/>
                  </a:lnTo>
                  <a:lnTo>
                    <a:pt x="25400" y="50800"/>
                  </a:lnTo>
                  <a:close/>
                </a:path>
              </a:pathLst>
            </a:custGeom>
            <a:grpFill/>
            <a:ln w="12700">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5" name="object 52">
              <a:extLst>
                <a:ext uri="{FF2B5EF4-FFF2-40B4-BE49-F238E27FC236}">
                  <a16:creationId xmlns:a16="http://schemas.microsoft.com/office/drawing/2014/main" id="{9473F898-6BD1-028B-936A-F7F869BCCD87}"/>
                </a:ext>
              </a:extLst>
            </p:cNvPr>
            <p:cNvSpPr>
              <a:spLocks/>
            </p:cNvSpPr>
            <p:nvPr/>
          </p:nvSpPr>
          <p:spPr bwMode="auto">
            <a:xfrm>
              <a:off x="7512049" y="3038475"/>
              <a:ext cx="50800" cy="50800"/>
            </a:xfrm>
            <a:custGeom>
              <a:avLst/>
              <a:gdLst>
                <a:gd name="T0" fmla="*/ 25400 w 50800"/>
                <a:gd name="T1" fmla="*/ 50800 h 50800"/>
                <a:gd name="T2" fmla="*/ 15513 w 50800"/>
                <a:gd name="T3" fmla="*/ 48803 h 50800"/>
                <a:gd name="T4" fmla="*/ 7439 w 50800"/>
                <a:gd name="T5" fmla="*/ 43360 h 50800"/>
                <a:gd name="T6" fmla="*/ 1996 w 50800"/>
                <a:gd name="T7" fmla="*/ 35286 h 50800"/>
                <a:gd name="T8" fmla="*/ 0 w 50800"/>
                <a:gd name="T9" fmla="*/ 25400 h 50800"/>
                <a:gd name="T10" fmla="*/ 1996 w 50800"/>
                <a:gd name="T11" fmla="*/ 15513 h 50800"/>
                <a:gd name="T12" fmla="*/ 7439 w 50800"/>
                <a:gd name="T13" fmla="*/ 7439 h 50800"/>
                <a:gd name="T14" fmla="*/ 15513 w 50800"/>
                <a:gd name="T15" fmla="*/ 1996 h 50800"/>
                <a:gd name="T16" fmla="*/ 25400 w 50800"/>
                <a:gd name="T17" fmla="*/ 0 h 50800"/>
                <a:gd name="T18" fmla="*/ 35286 w 50800"/>
                <a:gd name="T19" fmla="*/ 1996 h 50800"/>
                <a:gd name="T20" fmla="*/ 43360 w 50800"/>
                <a:gd name="T21" fmla="*/ 7439 h 50800"/>
                <a:gd name="T22" fmla="*/ 48803 w 50800"/>
                <a:gd name="T23" fmla="*/ 15513 h 50800"/>
                <a:gd name="T24" fmla="*/ 50800 w 50800"/>
                <a:gd name="T25" fmla="*/ 25400 h 50800"/>
                <a:gd name="T26" fmla="*/ 48803 w 50800"/>
                <a:gd name="T27" fmla="*/ 35286 h 50800"/>
                <a:gd name="T28" fmla="*/ 43360 w 50800"/>
                <a:gd name="T29" fmla="*/ 43360 h 50800"/>
                <a:gd name="T30" fmla="*/ 35286 w 50800"/>
                <a:gd name="T31" fmla="*/ 48803 h 50800"/>
                <a:gd name="T32" fmla="*/ 25400 w 50800"/>
                <a:gd name="T33" fmla="*/ 50800 h 50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00" h="50800">
                  <a:moveTo>
                    <a:pt x="25400" y="50800"/>
                  </a:moveTo>
                  <a:lnTo>
                    <a:pt x="15513" y="48803"/>
                  </a:lnTo>
                  <a:lnTo>
                    <a:pt x="7439" y="43360"/>
                  </a:lnTo>
                  <a:lnTo>
                    <a:pt x="1996" y="35286"/>
                  </a:lnTo>
                  <a:lnTo>
                    <a:pt x="0" y="25400"/>
                  </a:lnTo>
                  <a:lnTo>
                    <a:pt x="1996" y="15513"/>
                  </a:lnTo>
                  <a:lnTo>
                    <a:pt x="7439" y="7439"/>
                  </a:lnTo>
                  <a:lnTo>
                    <a:pt x="15513" y="1996"/>
                  </a:lnTo>
                  <a:lnTo>
                    <a:pt x="25400" y="0"/>
                  </a:lnTo>
                  <a:lnTo>
                    <a:pt x="35286" y="1996"/>
                  </a:lnTo>
                  <a:lnTo>
                    <a:pt x="43360" y="7439"/>
                  </a:lnTo>
                  <a:lnTo>
                    <a:pt x="48803" y="15513"/>
                  </a:lnTo>
                  <a:lnTo>
                    <a:pt x="50800" y="25400"/>
                  </a:lnTo>
                  <a:lnTo>
                    <a:pt x="48803" y="35286"/>
                  </a:lnTo>
                  <a:lnTo>
                    <a:pt x="43360" y="43360"/>
                  </a:lnTo>
                  <a:lnTo>
                    <a:pt x="35286" y="48803"/>
                  </a:lnTo>
                  <a:lnTo>
                    <a:pt x="25400" y="508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12316" name="object 53">
              <a:extLst>
                <a:ext uri="{FF2B5EF4-FFF2-40B4-BE49-F238E27FC236}">
                  <a16:creationId xmlns:a16="http://schemas.microsoft.com/office/drawing/2014/main" id="{9EB69545-DE64-567F-C856-8F2253A9387F}"/>
                </a:ext>
              </a:extLst>
            </p:cNvPr>
            <p:cNvSpPr>
              <a:spLocks/>
            </p:cNvSpPr>
            <p:nvPr/>
          </p:nvSpPr>
          <p:spPr bwMode="auto">
            <a:xfrm>
              <a:off x="7512049" y="3038475"/>
              <a:ext cx="50800" cy="50800"/>
            </a:xfrm>
            <a:custGeom>
              <a:avLst/>
              <a:gdLst>
                <a:gd name="T0" fmla="*/ 25400 w 50800"/>
                <a:gd name="T1" fmla="*/ 50800 h 50800"/>
                <a:gd name="T2" fmla="*/ 35286 w 50800"/>
                <a:gd name="T3" fmla="*/ 48803 h 50800"/>
                <a:gd name="T4" fmla="*/ 43360 w 50800"/>
                <a:gd name="T5" fmla="*/ 43360 h 50800"/>
                <a:gd name="T6" fmla="*/ 48803 w 50800"/>
                <a:gd name="T7" fmla="*/ 35286 h 50800"/>
                <a:gd name="T8" fmla="*/ 50800 w 50800"/>
                <a:gd name="T9" fmla="*/ 25400 h 50800"/>
                <a:gd name="T10" fmla="*/ 48803 w 50800"/>
                <a:gd name="T11" fmla="*/ 15513 h 50800"/>
                <a:gd name="T12" fmla="*/ 43360 w 50800"/>
                <a:gd name="T13" fmla="*/ 7439 h 50800"/>
                <a:gd name="T14" fmla="*/ 35286 w 50800"/>
                <a:gd name="T15" fmla="*/ 1996 h 50800"/>
                <a:gd name="T16" fmla="*/ 25400 w 50800"/>
                <a:gd name="T17" fmla="*/ 0 h 50800"/>
                <a:gd name="T18" fmla="*/ 15513 w 50800"/>
                <a:gd name="T19" fmla="*/ 1996 h 50800"/>
                <a:gd name="T20" fmla="*/ 7439 w 50800"/>
                <a:gd name="T21" fmla="*/ 7439 h 50800"/>
                <a:gd name="T22" fmla="*/ 1996 w 50800"/>
                <a:gd name="T23" fmla="*/ 15513 h 50800"/>
                <a:gd name="T24" fmla="*/ 0 w 50800"/>
                <a:gd name="T25" fmla="*/ 25400 h 50800"/>
                <a:gd name="T26" fmla="*/ 1996 w 50800"/>
                <a:gd name="T27" fmla="*/ 35286 h 50800"/>
                <a:gd name="T28" fmla="*/ 7439 w 50800"/>
                <a:gd name="T29" fmla="*/ 43360 h 50800"/>
                <a:gd name="T30" fmla="*/ 15513 w 50800"/>
                <a:gd name="T31" fmla="*/ 48803 h 50800"/>
                <a:gd name="T32" fmla="*/ 25400 w 50800"/>
                <a:gd name="T33" fmla="*/ 50800 h 50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800" h="50800">
                  <a:moveTo>
                    <a:pt x="25400" y="50800"/>
                  </a:moveTo>
                  <a:lnTo>
                    <a:pt x="35286" y="48803"/>
                  </a:lnTo>
                  <a:lnTo>
                    <a:pt x="43360" y="43360"/>
                  </a:lnTo>
                  <a:lnTo>
                    <a:pt x="48803" y="35286"/>
                  </a:lnTo>
                  <a:lnTo>
                    <a:pt x="50800" y="25400"/>
                  </a:lnTo>
                  <a:lnTo>
                    <a:pt x="48803" y="15513"/>
                  </a:lnTo>
                  <a:lnTo>
                    <a:pt x="43360" y="7439"/>
                  </a:lnTo>
                  <a:lnTo>
                    <a:pt x="35286" y="1996"/>
                  </a:lnTo>
                  <a:lnTo>
                    <a:pt x="25400" y="0"/>
                  </a:lnTo>
                  <a:lnTo>
                    <a:pt x="15513" y="1996"/>
                  </a:lnTo>
                  <a:lnTo>
                    <a:pt x="7439" y="7439"/>
                  </a:lnTo>
                  <a:lnTo>
                    <a:pt x="1996" y="15513"/>
                  </a:lnTo>
                  <a:lnTo>
                    <a:pt x="0" y="25400"/>
                  </a:lnTo>
                  <a:lnTo>
                    <a:pt x="1996" y="35286"/>
                  </a:lnTo>
                  <a:lnTo>
                    <a:pt x="7439" y="43360"/>
                  </a:lnTo>
                  <a:lnTo>
                    <a:pt x="15513" y="48803"/>
                  </a:lnTo>
                  <a:lnTo>
                    <a:pt x="25400" y="50800"/>
                  </a:lnTo>
                  <a:close/>
                </a:path>
              </a:pathLst>
            </a:custGeom>
            <a:grpFill/>
            <a:ln w="12700">
              <a:solidFill>
                <a:srgbClr val="3A86FF"/>
              </a:solidFill>
              <a:round/>
              <a:headEnd/>
              <a:tailEnd/>
            </a:ln>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grpSp>
      <p:sp>
        <p:nvSpPr>
          <p:cNvPr id="54" name="object 54">
            <a:extLst>
              <a:ext uri="{FF2B5EF4-FFF2-40B4-BE49-F238E27FC236}">
                <a16:creationId xmlns:a16="http://schemas.microsoft.com/office/drawing/2014/main" id="{8243790C-5CFA-53DF-F639-797351ED982E}"/>
              </a:ext>
            </a:extLst>
          </p:cNvPr>
          <p:cNvSpPr txBox="1"/>
          <p:nvPr/>
        </p:nvSpPr>
        <p:spPr>
          <a:xfrm>
            <a:off x="9565217" y="4214290"/>
            <a:ext cx="1253067" cy="635215"/>
          </a:xfrm>
          <a:prstGeom prst="rect">
            <a:avLst/>
          </a:prstGeom>
        </p:spPr>
        <p:txBody>
          <a:bodyPr lIns="0" tIns="77892"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617"/>
              </a:spcBef>
            </a:pP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分布式</a:t>
            </a:r>
          </a:p>
          <a:p>
            <a:pPr algn="ctr">
              <a:spcBef>
                <a:spcPts val="484"/>
              </a:spcBef>
            </a:pPr>
            <a:r>
              <a:rPr lang="zh-CN" altLang="zh-CN" sz="1600" dirty="0">
                <a:solidFill>
                  <a:schemeClr val="bg1"/>
                </a:solidFill>
                <a:latin typeface="楷体" panose="02010609060101010101" pitchFamily="49" charset="-122"/>
                <a:ea typeface="楷体" panose="02010609060101010101" pitchFamily="49" charset="-122"/>
                <a:sym typeface="黑体" panose="02010609060101010101" pitchFamily="49" charset="-122"/>
              </a:rPr>
              <a:t>故障监测装置</a:t>
            </a:r>
          </a:p>
        </p:txBody>
      </p:sp>
      <p:sp>
        <p:nvSpPr>
          <p:cNvPr id="12308" name="object 55">
            <a:extLst>
              <a:ext uri="{FF2B5EF4-FFF2-40B4-BE49-F238E27FC236}">
                <a16:creationId xmlns:a16="http://schemas.microsoft.com/office/drawing/2014/main" id="{24F74736-696A-C683-347A-FBA099E27171}"/>
              </a:ext>
            </a:extLst>
          </p:cNvPr>
          <p:cNvSpPr>
            <a:spLocks/>
          </p:cNvSpPr>
          <p:nvPr/>
        </p:nvSpPr>
        <p:spPr bwMode="auto">
          <a:xfrm>
            <a:off x="762000" y="5842000"/>
            <a:ext cx="10668000" cy="25400"/>
          </a:xfrm>
          <a:custGeom>
            <a:avLst/>
            <a:gdLst>
              <a:gd name="T0" fmla="*/ 8000999 w 8001000"/>
              <a:gd name="T1" fmla="*/ 19049 h 19050"/>
              <a:gd name="T2" fmla="*/ 0 w 8001000"/>
              <a:gd name="T3" fmla="*/ 19049 h 19050"/>
              <a:gd name="T4" fmla="*/ 0 w 8001000"/>
              <a:gd name="T5" fmla="*/ 0 h 19050"/>
              <a:gd name="T6" fmla="*/ 8000999 w 8001000"/>
              <a:gd name="T7" fmla="*/ 0 h 19050"/>
              <a:gd name="T8" fmla="*/ 8000999 w 8001000"/>
              <a:gd name="T9" fmla="*/ 19049 h 19050"/>
            </a:gdLst>
            <a:ahLst/>
            <a:cxnLst>
              <a:cxn ang="0">
                <a:pos x="T0" y="T1"/>
              </a:cxn>
              <a:cxn ang="0">
                <a:pos x="T2" y="T3"/>
              </a:cxn>
              <a:cxn ang="0">
                <a:pos x="T4" y="T5"/>
              </a:cxn>
              <a:cxn ang="0">
                <a:pos x="T6" y="T7"/>
              </a:cxn>
              <a:cxn ang="0">
                <a:pos x="T8" y="T9"/>
              </a:cxn>
            </a:cxnLst>
            <a:rect l="0" t="0" r="r" b="b"/>
            <a:pathLst>
              <a:path w="8001000" h="19050">
                <a:moveTo>
                  <a:pt x="8000999" y="19049"/>
                </a:moveTo>
                <a:lnTo>
                  <a:pt x="0" y="19049"/>
                </a:lnTo>
                <a:lnTo>
                  <a:pt x="0" y="0"/>
                </a:lnTo>
                <a:lnTo>
                  <a:pt x="8000999" y="0"/>
                </a:lnTo>
                <a:lnTo>
                  <a:pt x="8000999" y="19049"/>
                </a:lnTo>
                <a:close/>
              </a:path>
            </a:pathLst>
          </a:custGeom>
          <a:solidFill>
            <a:srgbClr val="3A86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sp>
        <p:nvSpPr>
          <p:cNvPr id="56" name="object 56">
            <a:extLst>
              <a:ext uri="{FF2B5EF4-FFF2-40B4-BE49-F238E27FC236}">
                <a16:creationId xmlns:a16="http://schemas.microsoft.com/office/drawing/2014/main" id="{D8D592AF-99E3-C2A1-5C35-7ACFD19995DA}"/>
              </a:ext>
            </a:extLst>
          </p:cNvPr>
          <p:cNvSpPr txBox="1"/>
          <p:nvPr/>
        </p:nvSpPr>
        <p:spPr>
          <a:xfrm>
            <a:off x="3907371" y="6053667"/>
            <a:ext cx="4739676" cy="178809"/>
          </a:xfrm>
          <a:prstGeom prst="rect">
            <a:avLst/>
          </a:prstGeom>
        </p:spPr>
        <p:txBody>
          <a:bodyPr wrap="square" lIns="0" tIns="16933"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33"/>
              </a:spcBef>
            </a:pPr>
            <a:r>
              <a:rPr lang="zh-CN" altLang="zh-CN" sz="1051" dirty="0">
                <a:solidFill>
                  <a:srgbClr val="FFFFFF"/>
                </a:solidFill>
                <a:latin typeface="黑体" panose="02010609060101010101" pitchFamily="49" charset="-122"/>
                <a:ea typeface="黑体" panose="02010609060101010101" pitchFamily="49" charset="-122"/>
                <a:sym typeface="黑体" panose="02010609060101010101" pitchFamily="49" charset="-122"/>
              </a:rPr>
              <a:t>覆盖感知、传输、</a:t>
            </a:r>
            <a:r>
              <a:rPr lang="zh-CN" altLang="en-US" sz="1051" dirty="0">
                <a:solidFill>
                  <a:srgbClr val="FFFFFF"/>
                </a:solidFill>
                <a:latin typeface="黑体" panose="02010609060101010101" pitchFamily="49" charset="-122"/>
                <a:ea typeface="黑体" panose="02010609060101010101" pitchFamily="49" charset="-122"/>
                <a:sym typeface="黑体" panose="02010609060101010101" pitchFamily="49" charset="-122"/>
              </a:rPr>
              <a:t>调度</a:t>
            </a:r>
            <a:r>
              <a:rPr lang="zh-CN" altLang="zh-CN" sz="1051" dirty="0">
                <a:solidFill>
                  <a:srgbClr val="FFFFFF"/>
                </a:solidFill>
                <a:latin typeface="黑体" panose="02010609060101010101" pitchFamily="49" charset="-122"/>
                <a:ea typeface="黑体" panose="02010609060101010101" pitchFamily="49" charset="-122"/>
                <a:sym typeface="黑体" panose="02010609060101010101" pitchFamily="49" charset="-122"/>
              </a:rPr>
              <a:t>、预警全环节 </a:t>
            </a:r>
            <a:r>
              <a:rPr lang="zh-CN" altLang="zh-CN" sz="1051" dirty="0">
                <a:solidFill>
                  <a:srgbClr val="FFFFFF"/>
                </a:solidFill>
                <a:latin typeface="黑体" panose="02010609060101010101" pitchFamily="49" charset="-122"/>
                <a:ea typeface="黑体" panose="02010609060101010101" pitchFamily="49" charset="-122"/>
                <a:cs typeface="Arial" panose="020B0604020202020204" pitchFamily="34" charset="0"/>
                <a:sym typeface="黑体" panose="02010609060101010101" pitchFamily="49" charset="-122"/>
              </a:rPr>
              <a:t>· </a:t>
            </a:r>
            <a:r>
              <a:rPr lang="zh-CN" altLang="zh-CN" sz="1051" dirty="0">
                <a:solidFill>
                  <a:srgbClr val="FFFFFF"/>
                </a:solidFill>
                <a:latin typeface="黑体" panose="02010609060101010101" pitchFamily="49" charset="-122"/>
                <a:ea typeface="黑体" panose="02010609060101010101" pitchFamily="49" charset="-122"/>
                <a:sym typeface="黑体" panose="02010609060101010101" pitchFamily="49" charset="-122"/>
              </a:rPr>
              <a:t>构建智能电⽹运维新⽣态</a:t>
            </a:r>
            <a:endParaRPr lang="zh-CN" altLang="zh-CN" sz="1051" dirty="0">
              <a:solidFill>
                <a:srgbClr val="000000"/>
              </a:solidFill>
              <a:latin typeface="黑体" panose="02010609060101010101" pitchFamily="49" charset="-122"/>
              <a:ea typeface="黑体" panose="02010609060101010101" pitchFamily="49" charset="-122"/>
              <a:sym typeface="黑体" panose="02010609060101010101" pitchFamily="49" charset="-122"/>
            </a:endParaRPr>
          </a:p>
        </p:txBody>
      </p:sp>
      <p:pic>
        <p:nvPicPr>
          <p:cNvPr id="2" name="图片 1">
            <a:extLst>
              <a:ext uri="{FF2B5EF4-FFF2-40B4-BE49-F238E27FC236}">
                <a16:creationId xmlns:a16="http://schemas.microsoft.com/office/drawing/2014/main" id="{8D266907-9A93-90B2-7D2F-C368021B5901}"/>
              </a:ext>
            </a:extLst>
          </p:cNvPr>
          <p:cNvPicPr>
            <a:picLocks noChangeAspect="1"/>
          </p:cNvPicPr>
          <p:nvPr/>
        </p:nvPicPr>
        <p:blipFill>
          <a:blip r:embed="rId10"/>
          <a:stretch>
            <a:fillRect/>
          </a:stretch>
        </p:blipFill>
        <p:spPr>
          <a:xfrm>
            <a:off x="10716689" y="81891"/>
            <a:ext cx="1305063" cy="867012"/>
          </a:xfrm>
          <a:prstGeom prst="rect">
            <a:avLst/>
          </a:prstGeom>
        </p:spPr>
      </p:pic>
      <p:sp>
        <p:nvSpPr>
          <p:cNvPr id="6" name="文本框 5">
            <a:extLst>
              <a:ext uri="{FF2B5EF4-FFF2-40B4-BE49-F238E27FC236}">
                <a16:creationId xmlns:a16="http://schemas.microsoft.com/office/drawing/2014/main" id="{DA8B4CE4-71E3-7AEA-E0A4-38E2566196DB}"/>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695145"/>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569"/>
                </a:solidFill>
                <a:latin typeface="华文楷体" panose="02010600040101010101" pitchFamily="2" charset="-122"/>
                <a:ea typeface="华文楷体" panose="02010600040101010101" pitchFamily="2" charset="-122"/>
                <a:cs typeface="Noto Sans SC"/>
                <a:sym typeface="Noto Sans SC"/>
              </a:rPr>
              <a:t>产品一：</a:t>
            </a:r>
            <a:r>
              <a:rPr lang="zh-CN" altLang="en-US" sz="3600" b="1" dirty="0">
                <a:solidFill>
                  <a:srgbClr val="006569"/>
                </a:solidFill>
                <a:latin typeface="华文楷体" panose="02010600040101010101" pitchFamily="2" charset="-122"/>
                <a:ea typeface="华文楷体" panose="02010600040101010101" pitchFamily="2" charset="-122"/>
                <a:cs typeface="Noto Sans SC"/>
                <a:sym typeface="Noto Sans SC"/>
              </a:rPr>
              <a:t>高压</a:t>
            </a:r>
            <a:r>
              <a:rPr lang="en-US" sz="3600" b="1" dirty="0">
                <a:solidFill>
                  <a:srgbClr val="006569"/>
                </a:solidFill>
                <a:latin typeface="华文楷体" panose="02010600040101010101" pitchFamily="2" charset="-122"/>
                <a:ea typeface="华文楷体" panose="02010600040101010101" pitchFamily="2" charset="-122"/>
                <a:cs typeface="Noto Sans SC"/>
                <a:sym typeface="Noto Sans SC"/>
              </a:rPr>
              <a:t>输电线路</a:t>
            </a:r>
            <a:r>
              <a:rPr lang="en-US" altLang="zh-CN" sz="3600" b="1" dirty="0">
                <a:solidFill>
                  <a:srgbClr val="006569"/>
                </a:solidFill>
                <a:latin typeface="华文楷体" panose="02010600040101010101" pitchFamily="2" charset="-122"/>
                <a:ea typeface="华文楷体" panose="02010600040101010101" pitchFamily="2" charset="-122"/>
                <a:cs typeface="Noto Sans SC"/>
                <a:sym typeface="Noto Sans SC"/>
              </a:rPr>
              <a:t>多参量</a:t>
            </a:r>
            <a:r>
              <a:rPr lang="zh-CN" altLang="en-US" sz="3600" b="1" dirty="0">
                <a:solidFill>
                  <a:srgbClr val="006569"/>
                </a:solidFill>
                <a:latin typeface="华文楷体" panose="02010600040101010101" pitchFamily="2" charset="-122"/>
                <a:ea typeface="华文楷体" panose="02010600040101010101" pitchFamily="2" charset="-122"/>
                <a:cs typeface="Noto Sans SC"/>
                <a:sym typeface="Noto Sans SC"/>
              </a:rPr>
              <a:t>覆冰</a:t>
            </a:r>
            <a:r>
              <a:rPr lang="en-US" sz="3600" b="1" dirty="0">
                <a:solidFill>
                  <a:srgbClr val="006569"/>
                </a:solidFill>
                <a:latin typeface="华文楷体" panose="02010600040101010101" pitchFamily="2" charset="-122"/>
                <a:ea typeface="华文楷体" panose="02010600040101010101" pitchFamily="2" charset="-122"/>
                <a:cs typeface="Noto Sans SC"/>
                <a:sym typeface="Noto Sans SC"/>
              </a:rPr>
              <a:t>在线监测装置</a:t>
            </a:r>
            <a:endParaRPr lang="en-US" sz="1100" dirty="0">
              <a:solidFill>
                <a:srgbClr val="006569"/>
              </a:solidFill>
              <a:latin typeface="华文楷体" panose="02010600040101010101" pitchFamily="2" charset="-122"/>
              <a:ea typeface="华文楷体" panose="02010600040101010101" pitchFamily="2" charset="-122"/>
            </a:endParaRPr>
          </a:p>
        </p:txBody>
      </p:sp>
      <p:sp>
        <p:nvSpPr>
          <p:cNvPr id="3" name="AutoShape 3"/>
          <p:cNvSpPr/>
          <p:nvPr/>
        </p:nvSpPr>
        <p:spPr>
          <a:xfrm>
            <a:off x="5461000" y="2032000"/>
            <a:ext cx="5969000" cy="3938896"/>
          </a:xfrm>
          <a:prstGeom prst="roundRect">
            <a:avLst>
              <a:gd name="adj" fmla="val 3571"/>
            </a:avLst>
          </a:prstGeom>
          <a:solidFill>
            <a:srgbClr val="0A192F">
              <a:alpha val="20000"/>
            </a:srgbClr>
          </a:solidFill>
          <a:ln w="101600" cap="flat" cmpd="sng">
            <a:solidFill>
              <a:srgbClr val="006F68">
                <a:alpha val="5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15000" y="2286000"/>
            <a:ext cx="304800" cy="304800"/>
          </a:xfrm>
          <a:prstGeom prst="rect">
            <a:avLst/>
          </a:prstGeom>
        </p:spPr>
      </p:pic>
      <p:sp>
        <p:nvSpPr>
          <p:cNvPr id="5" name="AutoShape 5"/>
          <p:cNvSpPr/>
          <p:nvPr/>
        </p:nvSpPr>
        <p:spPr>
          <a:xfrm>
            <a:off x="6096005" y="2260600"/>
            <a:ext cx="1603513"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核心功能与优势</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7994">
            <a:off x="5715013" y="2724155"/>
            <a:ext cx="5461103"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15000" y="2984500"/>
            <a:ext cx="304800" cy="304800"/>
          </a:xfrm>
          <a:prstGeom prst="rect">
            <a:avLst/>
          </a:prstGeom>
        </p:spPr>
      </p:pic>
      <p:sp>
        <p:nvSpPr>
          <p:cNvPr id="8" name="AutoShape 8"/>
          <p:cNvSpPr/>
          <p:nvPr/>
        </p:nvSpPr>
        <p:spPr>
          <a:xfrm>
            <a:off x="6096000" y="2959100"/>
            <a:ext cx="5080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多手段融合监测</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600" dirty="0" err="1">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集成毫米波雷达、高清摄像头及</a:t>
            </a:r>
            <a:r>
              <a:rPr lang="zh-CN" alt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多种</a:t>
            </a:r>
            <a:r>
              <a:rPr lang="en-US" sz="1600" dirty="0" err="1">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传感器，实现</a:t>
            </a:r>
            <a:r>
              <a:rPr lang="zh-CN" alt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微气象</a:t>
            </a:r>
            <a:r>
              <a:rPr 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感知。</a:t>
            </a: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15000" y="3837056"/>
            <a:ext cx="304800" cy="304800"/>
          </a:xfrm>
          <a:prstGeom prst="rect">
            <a:avLst/>
          </a:prstGeom>
        </p:spPr>
      </p:pic>
      <p:sp>
        <p:nvSpPr>
          <p:cNvPr id="10" name="AutoShape 10"/>
          <p:cNvSpPr/>
          <p:nvPr/>
        </p:nvSpPr>
        <p:spPr>
          <a:xfrm>
            <a:off x="6096000" y="3898900"/>
            <a:ext cx="5080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全天候高精度监测</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支持7×24小时不间断工作，精准捕捉线路的</a:t>
            </a:r>
            <a:r>
              <a:rPr lang="zh-CN" alt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覆冰</a:t>
            </a:r>
            <a:r>
              <a:rPr 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细微状态变化。</a:t>
            </a:r>
          </a:p>
        </p:txBody>
      </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46751" y="4843711"/>
            <a:ext cx="304800" cy="304800"/>
          </a:xfrm>
          <a:prstGeom prst="rect">
            <a:avLst/>
          </a:prstGeom>
        </p:spPr>
      </p:pic>
      <p:sp>
        <p:nvSpPr>
          <p:cNvPr id="12" name="AutoShape 12"/>
          <p:cNvSpPr/>
          <p:nvPr/>
        </p:nvSpPr>
        <p:spPr>
          <a:xfrm>
            <a:off x="6096000" y="4918260"/>
            <a:ext cx="5080000" cy="80553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智能预警与诊断</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600" dirty="0" err="1">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基于多参量数据融合分析，提供实时状态评估与智能预警服务</a:t>
            </a:r>
            <a:r>
              <a:rPr lang="zh-CN" alt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6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endParaRPr>
          </a:p>
        </p:txBody>
      </p:sp>
      <p:pic>
        <p:nvPicPr>
          <p:cNvPr id="17" name="图片 16">
            <a:extLst>
              <a:ext uri="{FF2B5EF4-FFF2-40B4-BE49-F238E27FC236}">
                <a16:creationId xmlns:a16="http://schemas.microsoft.com/office/drawing/2014/main" id="{1F6ADCA5-B4B4-8566-9F49-13FB4277FE47}"/>
              </a:ext>
            </a:extLst>
          </p:cNvPr>
          <p:cNvPicPr>
            <a:picLocks noChangeAspect="1"/>
          </p:cNvPicPr>
          <p:nvPr/>
        </p:nvPicPr>
        <p:blipFill>
          <a:blip r:embed="rId7"/>
          <a:stretch>
            <a:fillRect/>
          </a:stretch>
        </p:blipFill>
        <p:spPr>
          <a:xfrm>
            <a:off x="602977" y="2190734"/>
            <a:ext cx="4391755" cy="3292655"/>
          </a:xfrm>
          <a:prstGeom prst="rect">
            <a:avLst/>
          </a:prstGeom>
          <a:solidFill>
            <a:srgbClr val="006569"/>
          </a:solidFill>
        </p:spPr>
      </p:pic>
      <p:pic>
        <p:nvPicPr>
          <p:cNvPr id="18" name="图片 17">
            <a:extLst>
              <a:ext uri="{FF2B5EF4-FFF2-40B4-BE49-F238E27FC236}">
                <a16:creationId xmlns:a16="http://schemas.microsoft.com/office/drawing/2014/main" id="{1294E5CB-D149-2646-1C47-9AC36AA9E7C8}"/>
              </a:ext>
            </a:extLst>
          </p:cNvPr>
          <p:cNvPicPr>
            <a:picLocks noChangeAspect="1"/>
          </p:cNvPicPr>
          <p:nvPr/>
        </p:nvPicPr>
        <p:blipFill>
          <a:blip r:embed="rId8"/>
          <a:stretch>
            <a:fillRect/>
          </a:stretch>
        </p:blipFill>
        <p:spPr>
          <a:xfrm>
            <a:off x="10781735" y="81891"/>
            <a:ext cx="1240015" cy="823799"/>
          </a:xfrm>
          <a:prstGeom prst="rect">
            <a:avLst/>
          </a:prstGeom>
        </p:spPr>
      </p:pic>
      <p:sp>
        <p:nvSpPr>
          <p:cNvPr id="13" name="文本框 12">
            <a:extLst>
              <a:ext uri="{FF2B5EF4-FFF2-40B4-BE49-F238E27FC236}">
                <a16:creationId xmlns:a16="http://schemas.microsoft.com/office/drawing/2014/main" id="{3540A28E-1289-933F-C04C-BD778A0A3766}"/>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6604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569"/>
                </a:solidFill>
                <a:latin typeface="Noto Sans SC"/>
                <a:ea typeface="Noto Sans SC"/>
                <a:cs typeface="Noto Sans SC"/>
                <a:sym typeface="Noto Sans SC"/>
              </a:rPr>
              <a:t>核心技术：毫米波雷达</a:t>
            </a:r>
            <a:endParaRPr lang="en-US" sz="1100" dirty="0">
              <a:solidFill>
                <a:srgbClr val="006569"/>
              </a:solidFill>
            </a:endParaRPr>
          </a:p>
        </p:txBody>
      </p:sp>
      <p:sp>
        <p:nvSpPr>
          <p:cNvPr id="3" name="AutoShape 3"/>
          <p:cNvSpPr/>
          <p:nvPr/>
        </p:nvSpPr>
        <p:spPr>
          <a:xfrm>
            <a:off x="762000" y="2032000"/>
            <a:ext cx="5080000" cy="2032000"/>
          </a:xfrm>
          <a:prstGeom prst="roundRect">
            <a:avLst>
              <a:gd name="adj" fmla="val 6250"/>
            </a:avLst>
          </a:prstGeom>
          <a:solidFill>
            <a:srgbClr val="006569"/>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22500"/>
            <a:ext cx="355600" cy="355600"/>
          </a:xfrm>
          <a:prstGeom prst="rect">
            <a:avLst/>
          </a:prstGeom>
        </p:spPr>
      </p:pic>
      <p:sp>
        <p:nvSpPr>
          <p:cNvPr id="5" name="AutoShape 5"/>
          <p:cNvSpPr/>
          <p:nvPr/>
        </p:nvSpPr>
        <p:spPr>
          <a:xfrm>
            <a:off x="1460503" y="2184403"/>
            <a:ext cx="4127500" cy="444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工作原理</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0" y="2603500"/>
            <a:ext cx="4572000" cy="1270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通过发射和接收毫米波信号，</a:t>
            </a:r>
            <a:r>
              <a:rPr lang="zh-CN" alt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结合</a:t>
            </a:r>
            <a:r>
              <a:rPr lang="en-US" altLang="zh-CN"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AI</a:t>
            </a:r>
            <a:r>
              <a:rPr lang="zh-CN" alt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图像识别信息，</a:t>
            </a:r>
            <a:r>
              <a:rPr lang="en-US" sz="1800" dirty="0" err="1">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精确分析目标的距离、速度和角度，实现对</a:t>
            </a:r>
            <a:r>
              <a:rPr lang="zh-CN" alt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导线覆冰类型、厚度</a:t>
            </a:r>
            <a:r>
              <a:rPr 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变化的精准测量。</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762000" y="4254500"/>
            <a:ext cx="5080000" cy="2032000"/>
          </a:xfrm>
          <a:prstGeom prst="roundRect">
            <a:avLst>
              <a:gd name="adj" fmla="val 6250"/>
            </a:avLst>
          </a:prstGeom>
          <a:solidFill>
            <a:srgbClr val="006569"/>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4445000"/>
            <a:ext cx="355600" cy="355600"/>
          </a:xfrm>
          <a:prstGeom prst="rect">
            <a:avLst/>
          </a:prstGeom>
        </p:spPr>
      </p:pic>
      <p:sp>
        <p:nvSpPr>
          <p:cNvPr id="9" name="AutoShape 9"/>
          <p:cNvSpPr/>
          <p:nvPr/>
        </p:nvSpPr>
        <p:spPr>
          <a:xfrm>
            <a:off x="1460503" y="4406903"/>
            <a:ext cx="4127500" cy="444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技术优势</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1016000" y="4826000"/>
            <a:ext cx="4572000" cy="1270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E6E6E6"/>
                </a:solidFill>
                <a:latin typeface="楷体" panose="02010609060101010101" pitchFamily="49" charset="-122"/>
                <a:ea typeface="楷体" panose="02010609060101010101" pitchFamily="49" charset="-122"/>
                <a:cs typeface="Noto Sans SC"/>
                <a:sym typeface="黑体" panose="02010609060101010101" pitchFamily="49" charset="-122"/>
              </a:rPr>
              <a:t>具备强穿透性，全天候工作不受恶劣天气影响；测量精度高达毫米级，能有效捕捉微小形变，抗干扰能力极强。</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11" name="Picture 11"/>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10000"/>
                    </a14:imgEffect>
                    <a14:imgEffect>
                      <a14:colorTemperature colorTemp="8770"/>
                    </a14:imgEffect>
                    <a14:imgEffect>
                      <a14:saturation sat="178000"/>
                    </a14:imgEffect>
                  </a14:imgLayer>
                </a14:imgProps>
              </a:ext>
            </a:extLst>
          </a:blip>
          <a:srcRect/>
          <a:stretch>
            <a:fillRect/>
          </a:stretch>
        </p:blipFill>
        <p:spPr>
          <a:xfrm>
            <a:off x="5918757" y="2513966"/>
            <a:ext cx="5511249" cy="3100079"/>
          </a:xfrm>
          <a:prstGeom prst="rect">
            <a:avLst/>
          </a:prstGeom>
          <a:solidFill>
            <a:srgbClr val="006F68"/>
          </a:solidFill>
          <a:ln w="12700" cap="flat" cmpd="sng">
            <a:noFill/>
            <a:prstDash val="solid"/>
            <a:round/>
          </a:ln>
        </p:spPr>
      </p:pic>
      <p:pic>
        <p:nvPicPr>
          <p:cNvPr id="12" name="图片 11">
            <a:extLst>
              <a:ext uri="{FF2B5EF4-FFF2-40B4-BE49-F238E27FC236}">
                <a16:creationId xmlns:a16="http://schemas.microsoft.com/office/drawing/2014/main" id="{FA83220E-FCEE-0120-215F-45867EFE8764}"/>
              </a:ext>
            </a:extLst>
          </p:cNvPr>
          <p:cNvPicPr>
            <a:picLocks noChangeAspect="1"/>
          </p:cNvPicPr>
          <p:nvPr/>
        </p:nvPicPr>
        <p:blipFill>
          <a:blip r:embed="rId7"/>
          <a:stretch>
            <a:fillRect/>
          </a:stretch>
        </p:blipFill>
        <p:spPr>
          <a:xfrm>
            <a:off x="10836323" y="81888"/>
            <a:ext cx="1185424" cy="787531"/>
          </a:xfrm>
          <a:prstGeom prst="rect">
            <a:avLst/>
          </a:prstGeom>
        </p:spPr>
      </p:pic>
      <p:sp>
        <p:nvSpPr>
          <p:cNvPr id="13" name="文本框 12">
            <a:extLst>
              <a:ext uri="{FF2B5EF4-FFF2-40B4-BE49-F238E27FC236}">
                <a16:creationId xmlns:a16="http://schemas.microsoft.com/office/drawing/2014/main" id="{963E6A19-7CF2-ED2A-56F7-342D64D0ADC7}"/>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7874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569"/>
                </a:solidFill>
                <a:latin typeface="Noto Sans SC"/>
                <a:ea typeface="Noto Sans SC"/>
                <a:cs typeface="Noto Sans SC"/>
                <a:sym typeface="Noto Sans SC"/>
              </a:rPr>
              <a:t>产品二：</a:t>
            </a:r>
            <a:r>
              <a:rPr lang="en-US" sz="3600" b="1" dirty="0">
                <a:solidFill>
                  <a:srgbClr val="006569"/>
                </a:solidFill>
                <a:latin typeface="Noto Sans SC"/>
                <a:ea typeface="Noto Sans SC"/>
                <a:sym typeface="Noto Sans SC"/>
              </a:rPr>
              <a:t>环保型驱鸟装置</a:t>
            </a:r>
            <a:r>
              <a:rPr lang="zh-CN" altLang="zh-CN" sz="3600" b="1" dirty="0">
                <a:solidFill>
                  <a:srgbClr val="006569"/>
                </a:solidFill>
                <a:latin typeface="Noto Sans SC"/>
                <a:ea typeface="Noto Sans SC"/>
              </a:rPr>
              <a:t>（杆塔专⽤）</a:t>
            </a:r>
          </a:p>
          <a:p>
            <a:pPr>
              <a:lnSpc>
                <a:spcPct val="125000"/>
              </a:lnSpc>
              <a:defRPr/>
            </a:pPr>
            <a:endParaRPr lang="en-US" sz="1100" dirty="0"/>
          </a:p>
        </p:txBody>
      </p:sp>
      <p:sp>
        <p:nvSpPr>
          <p:cNvPr id="3" name="AutoShape 3"/>
          <p:cNvSpPr/>
          <p:nvPr/>
        </p:nvSpPr>
        <p:spPr>
          <a:xfrm>
            <a:off x="762000" y="2032000"/>
            <a:ext cx="5334000" cy="4064000"/>
          </a:xfrm>
          <a:prstGeom prst="roundRect">
            <a:avLst>
              <a:gd name="adj" fmla="val 3125"/>
            </a:avLst>
          </a:prstGeom>
          <a:solidFill>
            <a:srgbClr val="0A192F">
              <a:alpha val="51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304800" cy="304800"/>
          </a:xfrm>
          <a:prstGeom prst="rect">
            <a:avLst/>
          </a:prstGeom>
        </p:spPr>
      </p:pic>
      <p:sp>
        <p:nvSpPr>
          <p:cNvPr id="5" name="AutoShape 5"/>
          <p:cNvSpPr/>
          <p:nvPr/>
        </p:nvSpPr>
        <p:spPr>
          <a:xfrm>
            <a:off x="1397000" y="2260603"/>
            <a:ext cx="4445000" cy="342900"/>
          </a:xfrm>
          <a:prstGeom prst="rect">
            <a:avLst/>
          </a:prstGeom>
          <a:gradFill>
            <a:gsLst>
              <a:gs pos="0">
                <a:schemeClr val="accent6">
                  <a:lumMod val="5000"/>
                  <a:lumOff val="95000"/>
                </a:schemeClr>
              </a:gs>
              <a:gs pos="94000">
                <a:schemeClr val="bg1">
                  <a:lumMod val="75000"/>
                </a:schemeClr>
              </a:gs>
            </a:gsLst>
            <a:lin ang="660000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核心功能：探驱一体智能防护</a:t>
            </a:r>
            <a:endParaRPr lang="en-US" sz="1500" dirty="0">
              <a:solidFill>
                <a:srgbClr val="006569"/>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9046">
            <a:off x="1016009" y="2724155"/>
            <a:ext cx="4826267" cy="12700"/>
          </a:xfrm>
          <a:prstGeom prst="line">
            <a:avLst/>
          </a:prstGeom>
          <a:solidFill>
            <a:srgbClr val="DEE0E3">
              <a:alpha val="100000"/>
            </a:srgbClr>
          </a:solidFill>
          <a:ln w="12700" cap="flat" cmpd="sng">
            <a:solidFill>
              <a:srgbClr val="00D4FF">
                <a:alpha val="30000"/>
              </a:srgbClr>
            </a:solidFill>
            <a:prstDash val="solid"/>
            <a:round/>
            <a:headEnd type="none" w="med" len="med"/>
            <a:tailEnd type="none" w="med" len="med"/>
          </a:ln>
        </p:spPr>
      </p:cxn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2984500"/>
            <a:ext cx="304800" cy="304800"/>
          </a:xfrm>
          <a:prstGeom prst="rect">
            <a:avLst/>
          </a:prstGeom>
        </p:spPr>
      </p:pic>
      <p:sp>
        <p:nvSpPr>
          <p:cNvPr id="8" name="AutoShape 8"/>
          <p:cNvSpPr/>
          <p:nvPr/>
        </p:nvSpPr>
        <p:spPr>
          <a:xfrm>
            <a:off x="1397000" y="2925360"/>
            <a:ext cx="4445000" cy="355600"/>
          </a:xfrm>
          <a:prstGeom prst="rect">
            <a:avLst/>
          </a:prstGeom>
          <a:gradFill flip="none" rotWithShape="1">
            <a:gsLst>
              <a:gs pos="0">
                <a:schemeClr val="accent6">
                  <a:lumMod val="5000"/>
                  <a:lumOff val="95000"/>
                </a:schemeClr>
              </a:gs>
              <a:gs pos="52000">
                <a:srgbClr val="006569">
                  <a:lumMod val="100000"/>
                </a:srgbClr>
              </a:gs>
            </a:gsLst>
            <a:lin ang="6000000" scaled="0"/>
            <a:tileRect/>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智能感知技术</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9" name="AutoShape 9"/>
          <p:cNvSpPr/>
          <p:nvPr/>
        </p:nvSpPr>
        <p:spPr>
          <a:xfrm>
            <a:off x="1397000" y="3276600"/>
            <a:ext cx="4445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采用高精度传感器，实时监测鸟类活动，精准识别入侵目标，杜绝误报。</a:t>
            </a:r>
            <a:endParaRPr lang="en-US" sz="1600" dirty="0">
              <a:latin typeface="楷体" panose="02010609060101010101" pitchFamily="49" charset="-122"/>
              <a:ea typeface="楷体" panose="02010609060101010101" pitchFamily="49" charset="-122"/>
              <a:sym typeface="黑体" panose="02010609060101010101" pitchFamily="49" charset="-122"/>
            </a:endParaRPr>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3908379"/>
            <a:ext cx="304800" cy="304800"/>
          </a:xfrm>
          <a:prstGeom prst="rect">
            <a:avLst/>
          </a:prstGeom>
        </p:spPr>
      </p:pic>
      <p:sp>
        <p:nvSpPr>
          <p:cNvPr id="11" name="AutoShape 11"/>
          <p:cNvSpPr/>
          <p:nvPr/>
        </p:nvSpPr>
        <p:spPr>
          <a:xfrm>
            <a:off x="1397000" y="3882979"/>
            <a:ext cx="4445000" cy="355600"/>
          </a:xfrm>
          <a:prstGeom prst="rect">
            <a:avLst/>
          </a:prstGeom>
          <a:gradFill flip="none" rotWithShape="1">
            <a:gsLst>
              <a:gs pos="23000">
                <a:schemeClr val="accent6">
                  <a:lumMod val="5000"/>
                  <a:lumOff val="95000"/>
                </a:schemeClr>
              </a:gs>
              <a:gs pos="44000">
                <a:srgbClr val="006569">
                  <a:lumMod val="100000"/>
                </a:srgbClr>
              </a:gs>
            </a:gsLst>
            <a:lin ang="6000000" scaled="0"/>
            <a:tileRect/>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多维驱离手段</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2" name="AutoShape 12"/>
          <p:cNvSpPr/>
          <p:nvPr/>
        </p:nvSpPr>
        <p:spPr>
          <a:xfrm>
            <a:off x="1397000" y="4252983"/>
            <a:ext cx="4445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D1D5DB"/>
                </a:solidFill>
                <a:latin typeface="楷体" panose="02010609060101010101" pitchFamily="49" charset="-122"/>
                <a:ea typeface="楷体" panose="02010609060101010101" pitchFamily="49" charset="-122"/>
                <a:cs typeface="Noto Sans SC"/>
                <a:sym typeface="黑体" panose="02010609060101010101" pitchFamily="49" charset="-122"/>
              </a:rPr>
              <a:t>集成声波、光波等多种物理驱离方式，自动启动响应，高效驱赶鸟类。</a:t>
            </a:r>
            <a:endParaRPr lang="en-US" sz="1600" dirty="0">
              <a:latin typeface="楷体" panose="02010609060101010101" pitchFamily="49" charset="-122"/>
              <a:ea typeface="楷体" panose="02010609060101010101" pitchFamily="49" charset="-122"/>
              <a:sym typeface="黑体" panose="02010609060101010101" pitchFamily="49" charset="-122"/>
            </a:endParaRPr>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7981" y="4861825"/>
            <a:ext cx="304800" cy="304800"/>
          </a:xfrm>
          <a:prstGeom prst="rect">
            <a:avLst/>
          </a:prstGeom>
        </p:spPr>
      </p:pic>
      <p:sp>
        <p:nvSpPr>
          <p:cNvPr id="14" name="AutoShape 14"/>
          <p:cNvSpPr/>
          <p:nvPr/>
        </p:nvSpPr>
        <p:spPr>
          <a:xfrm>
            <a:off x="1397000" y="4836425"/>
            <a:ext cx="4445000" cy="355600"/>
          </a:xfrm>
          <a:prstGeom prst="rect">
            <a:avLst/>
          </a:prstGeom>
          <a:gradFill flip="none" rotWithShape="1">
            <a:gsLst>
              <a:gs pos="0">
                <a:schemeClr val="accent6">
                  <a:lumMod val="5000"/>
                  <a:lumOff val="95000"/>
                </a:schemeClr>
              </a:gs>
              <a:gs pos="52000">
                <a:srgbClr val="006569">
                  <a:lumMod val="100000"/>
                </a:srgbClr>
              </a:gs>
            </a:gsLst>
            <a:lin ang="6600000" scaled="0"/>
            <a:tileRect/>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绿色环保设计</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5" name="AutoShape 15"/>
          <p:cNvSpPr/>
          <p:nvPr/>
        </p:nvSpPr>
        <p:spPr>
          <a:xfrm>
            <a:off x="1397000" y="5283200"/>
            <a:ext cx="4445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rgbClr val="D1D5DB"/>
                </a:solidFill>
                <a:latin typeface="楷体" panose="02010609060101010101" pitchFamily="49" charset="-122"/>
                <a:ea typeface="楷体" panose="02010609060101010101" pitchFamily="49" charset="-122"/>
                <a:cs typeface="Noto Sans SC"/>
                <a:sym typeface="黑体" panose="02010609060101010101" pitchFamily="49" charset="-122"/>
              </a:rPr>
              <a:t>无伤害</a:t>
            </a:r>
            <a:r>
              <a:rPr lang="en-US" sz="1800" dirty="0">
                <a:solidFill>
                  <a:srgbClr val="D1D5DB"/>
                </a:solidFill>
                <a:latin typeface="楷体" panose="02010609060101010101" pitchFamily="49" charset="-122"/>
                <a:ea typeface="楷体" panose="02010609060101010101" pitchFamily="49" charset="-122"/>
                <a:cs typeface="Noto Sans SC"/>
                <a:sym typeface="黑体" panose="02010609060101010101" pitchFamily="49" charset="-122"/>
              </a:rPr>
              <a:t>性驱离，消除电网安全隐患，实现人与自然和谐共处</a:t>
            </a:r>
            <a:r>
              <a:rPr lang="en-US" sz="1800" dirty="0">
                <a:solidFill>
                  <a:srgbClr val="D1D5DB"/>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latin typeface="黑体" panose="02010609060101010101" pitchFamily="49" charset="-122"/>
              <a:ea typeface="黑体" panose="02010609060101010101" pitchFamily="49" charset="-122"/>
              <a:sym typeface="黑体" panose="02010609060101010101" pitchFamily="49" charset="-122"/>
            </a:endParaRPr>
          </a:p>
        </p:txBody>
      </p:sp>
      <p:sp>
        <p:nvSpPr>
          <p:cNvPr id="16" name="AutoShape 16"/>
          <p:cNvSpPr/>
          <p:nvPr/>
        </p:nvSpPr>
        <p:spPr>
          <a:xfrm>
            <a:off x="6350000" y="2032000"/>
            <a:ext cx="5080000" cy="4064000"/>
          </a:xfrm>
          <a:prstGeom prst="roundRect">
            <a:avLst>
              <a:gd name="adj" fmla="val 3125"/>
            </a:avLst>
          </a:prstGeom>
          <a:solidFill>
            <a:srgbClr val="0A192F">
              <a:alpha val="50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7" name="AutoShape 17"/>
          <p:cNvSpPr/>
          <p:nvPr/>
        </p:nvSpPr>
        <p:spPr>
          <a:xfrm>
            <a:off x="6604000" y="2222500"/>
            <a:ext cx="4572000" cy="381000"/>
          </a:xfrm>
          <a:prstGeom prst="rect">
            <a:avLst/>
          </a:prstGeom>
          <a:gradFill>
            <a:gsLst>
              <a:gs pos="0">
                <a:schemeClr val="accent6">
                  <a:lumMod val="5000"/>
                  <a:lumOff val="95000"/>
                </a:schemeClr>
              </a:gs>
              <a:gs pos="94000">
                <a:schemeClr val="bg1">
                  <a:lumMod val="75000"/>
                </a:schemeClr>
              </a:gs>
            </a:gsLst>
            <a:lin ang="6600000" scaled="0"/>
          </a:gradFill>
          <a:ln w="12700" cap="flat" cmpd="sng">
            <a:noFill/>
            <a:prstDash val="solid"/>
            <a:round/>
          </a:ln>
        </p:spPr>
        <p:txBody>
          <a:bodyPr vert="horz" wrap="square" lIns="0" tIns="0" rIns="0" bIns="0" rtlCol="0" anchor="ctr" anchorCtr="0"/>
          <a:lstStyle/>
          <a:p>
            <a:pPr>
              <a:lnSpc>
                <a:spcPct val="125000"/>
              </a:lnSpc>
              <a:defRPr/>
            </a:pPr>
            <a:r>
              <a:rPr lang="zh-CN" alt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rPr>
              <a:t>克服传统方案适应性</a:t>
            </a:r>
            <a:endParaRPr lang="en-US" sz="1500" b="1" dirty="0">
              <a:solidFill>
                <a:srgbClr val="006569"/>
              </a:solidFill>
              <a:latin typeface="黑体" panose="02010609060101010101" pitchFamily="49" charset="-122"/>
              <a:ea typeface="黑体" panose="02010609060101010101" pitchFamily="49" charset="-122"/>
              <a:cs typeface="Noto Sans SC"/>
              <a:sym typeface="黑体" panose="02010609060101010101" pitchFamily="49" charset="-122"/>
            </a:endParaRPr>
          </a:p>
        </p:txBody>
      </p:sp>
      <p:pic>
        <p:nvPicPr>
          <p:cNvPr id="19" name="图片 18">
            <a:extLst>
              <a:ext uri="{FF2B5EF4-FFF2-40B4-BE49-F238E27FC236}">
                <a16:creationId xmlns:a16="http://schemas.microsoft.com/office/drawing/2014/main" id="{300FA92A-EEEE-82BA-E5EC-105A10205CAA}"/>
              </a:ext>
            </a:extLst>
          </p:cNvPr>
          <p:cNvPicPr>
            <a:picLocks noChangeAspect="1"/>
          </p:cNvPicPr>
          <p:nvPr/>
        </p:nvPicPr>
        <p:blipFill>
          <a:blip r:embed="rId7"/>
          <a:stretch>
            <a:fillRect/>
          </a:stretch>
        </p:blipFill>
        <p:spPr>
          <a:xfrm>
            <a:off x="10856795" y="81888"/>
            <a:ext cx="1164952" cy="773931"/>
          </a:xfrm>
          <a:prstGeom prst="rect">
            <a:avLst/>
          </a:prstGeom>
        </p:spPr>
      </p:pic>
      <p:sp>
        <p:nvSpPr>
          <p:cNvPr id="20" name="文本框 19">
            <a:extLst>
              <a:ext uri="{FF2B5EF4-FFF2-40B4-BE49-F238E27FC236}">
                <a16:creationId xmlns:a16="http://schemas.microsoft.com/office/drawing/2014/main" id="{7B9DC00B-2D16-983C-1689-C199687862F3}"/>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pic>
        <p:nvPicPr>
          <p:cNvPr id="2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09808" y="2837437"/>
            <a:ext cx="216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6569" y="2837437"/>
            <a:ext cx="2160000" cy="28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569"/>
                </a:solidFill>
                <a:latin typeface="Noto Sans SC"/>
                <a:ea typeface="Noto Sans SC"/>
                <a:cs typeface="Noto Sans SC"/>
                <a:sym typeface="Noto Sans SC"/>
              </a:rPr>
              <a:t>核心技术：智能驱鸟技术</a:t>
            </a:r>
            <a:endParaRPr lang="en-US" sz="1100" dirty="0">
              <a:solidFill>
                <a:srgbClr val="006569"/>
              </a:solidFill>
            </a:endParaRPr>
          </a:p>
        </p:txBody>
      </p:sp>
      <p:sp>
        <p:nvSpPr>
          <p:cNvPr id="3" name="AutoShape 3"/>
          <p:cNvSpPr/>
          <p:nvPr/>
        </p:nvSpPr>
        <p:spPr>
          <a:xfrm>
            <a:off x="762003" y="2032000"/>
            <a:ext cx="5143500" cy="2032000"/>
          </a:xfrm>
          <a:prstGeom prst="roundRect">
            <a:avLst>
              <a:gd name="adj" fmla="val 6250"/>
            </a:avLst>
          </a:prstGeom>
          <a:solidFill>
            <a:srgbClr val="006569"/>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406400" cy="406400"/>
          </a:xfrm>
          <a:prstGeom prst="rect">
            <a:avLst/>
          </a:prstGeom>
        </p:spPr>
      </p:pic>
      <p:sp>
        <p:nvSpPr>
          <p:cNvPr id="5" name="AutoShape 5"/>
          <p:cNvSpPr/>
          <p:nvPr/>
        </p:nvSpPr>
        <p:spPr>
          <a:xfrm>
            <a:off x="1524000" y="2286000"/>
            <a:ext cx="3810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探驱一体：自动化闭环</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3" y="2730500"/>
            <a:ext cx="46355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集成探测和驱离功能，形成从发现到驱赶的自动化闭环，无需人工干预。</a:t>
            </a:r>
            <a:endParaRPr lang="en-US" sz="1800" b="1"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286503" y="2032000"/>
            <a:ext cx="5143500" cy="2032000"/>
          </a:xfrm>
          <a:prstGeom prst="roundRect">
            <a:avLst>
              <a:gd name="adj" fmla="val 6250"/>
            </a:avLst>
          </a:prstGeom>
          <a:solidFill>
            <a:srgbClr val="FFFFFF">
              <a:alpha val="5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40500" y="2286000"/>
            <a:ext cx="406400" cy="406400"/>
          </a:xfrm>
          <a:prstGeom prst="rect">
            <a:avLst/>
          </a:prstGeom>
        </p:spPr>
      </p:pic>
      <p:sp>
        <p:nvSpPr>
          <p:cNvPr id="9" name="AutoShape 9"/>
          <p:cNvSpPr/>
          <p:nvPr/>
        </p:nvSpPr>
        <p:spPr>
          <a:xfrm>
            <a:off x="7048500" y="2286000"/>
            <a:ext cx="3810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智能感知：全天候识别</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540503" y="2730500"/>
            <a:ext cx="46355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融合毫米波雷达和高清</a:t>
            </a:r>
            <a:r>
              <a:rPr lang="zh-CN" alt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红外光学装置</a:t>
            </a:r>
            <a:r>
              <a:rPr 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，能够全天候、不受光照影响地准确识别鸟类目标。</a:t>
            </a:r>
            <a:endParaRPr lang="en-US" sz="1800" b="1" dirty="0">
              <a:solidFill>
                <a:schemeClr val="bg2">
                  <a:lumMod val="75000"/>
                </a:schemeClr>
              </a:solidFill>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62003" y="4318000"/>
            <a:ext cx="5143500" cy="2032000"/>
          </a:xfrm>
          <a:prstGeom prst="roundRect">
            <a:avLst>
              <a:gd name="adj" fmla="val 6250"/>
            </a:avLst>
          </a:prstGeom>
          <a:solidFill>
            <a:srgbClr val="FFFFFF">
              <a:alpha val="5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572000"/>
            <a:ext cx="406400" cy="406400"/>
          </a:xfrm>
          <a:prstGeom prst="rect">
            <a:avLst/>
          </a:prstGeom>
        </p:spPr>
      </p:pic>
      <p:sp>
        <p:nvSpPr>
          <p:cNvPr id="13" name="AutoShape 13"/>
          <p:cNvSpPr/>
          <p:nvPr/>
        </p:nvSpPr>
        <p:spPr>
          <a:xfrm>
            <a:off x="1524000" y="4572000"/>
            <a:ext cx="3810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数据驱动：动态优化策略</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016003" y="5016500"/>
            <a:ext cx="46355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通过</a:t>
            </a:r>
            <a:r>
              <a:rPr lang="zh-CN" alt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边缘</a:t>
            </a:r>
            <a:r>
              <a:rPr 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端分析鸟类</a:t>
            </a:r>
            <a:r>
              <a:rPr lang="zh-CN" alt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品种、</a:t>
            </a:r>
            <a:r>
              <a:rPr lang="en-US" sz="1800" b="1" dirty="0" err="1">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活动规律，动态优化驱鸟策略，避免鸟类产生适应性</a:t>
            </a:r>
            <a:r>
              <a:rPr lang="zh-CN" altLang="en-US" sz="1800" b="1"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，同时可以为鸟害统计、线路走向设计提供基础数据。</a:t>
            </a:r>
            <a:endParaRPr lang="en-US" sz="1800" b="1" dirty="0">
              <a:solidFill>
                <a:schemeClr val="bg2">
                  <a:lumMod val="75000"/>
                </a:schemeClr>
              </a:solidFill>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286503" y="4318000"/>
            <a:ext cx="5143500" cy="2032000"/>
          </a:xfrm>
          <a:prstGeom prst="roundRect">
            <a:avLst>
              <a:gd name="adj" fmla="val 6250"/>
            </a:avLst>
          </a:prstGeom>
          <a:solidFill>
            <a:srgbClr val="006569"/>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0500" y="4572000"/>
            <a:ext cx="406400" cy="406400"/>
          </a:xfrm>
          <a:prstGeom prst="rect">
            <a:avLst/>
          </a:prstGeom>
        </p:spPr>
      </p:pic>
      <p:sp>
        <p:nvSpPr>
          <p:cNvPr id="17" name="AutoShape 17"/>
          <p:cNvSpPr/>
          <p:nvPr/>
        </p:nvSpPr>
        <p:spPr>
          <a:xfrm>
            <a:off x="7048500" y="4572000"/>
            <a:ext cx="3810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6540503" y="5016500"/>
            <a:ext cx="46355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err="1">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综合运用超声波、模拟天敌声、爆闪灯</a:t>
            </a:r>
            <a:r>
              <a:rPr lang="zh-CN" altLang="en-US" sz="1800" b="1"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、激光</a:t>
            </a:r>
            <a:r>
              <a:rPr lang="en-US" sz="1800" b="1"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等多种驱离方式，组合出击，驱鸟效果显著。</a:t>
            </a:r>
            <a:endParaRPr lang="en-US" sz="1800" b="1"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41F53177-024E-27F5-B5D6-619CBFEA1619}"/>
              </a:ext>
            </a:extLst>
          </p:cNvPr>
          <p:cNvPicPr>
            <a:picLocks noChangeAspect="1"/>
          </p:cNvPicPr>
          <p:nvPr/>
        </p:nvPicPr>
        <p:blipFill>
          <a:blip r:embed="rId7"/>
          <a:stretch>
            <a:fillRect/>
          </a:stretch>
        </p:blipFill>
        <p:spPr>
          <a:xfrm>
            <a:off x="10711267" y="81891"/>
            <a:ext cx="1310484" cy="870615"/>
          </a:xfrm>
          <a:prstGeom prst="rect">
            <a:avLst/>
          </a:prstGeom>
        </p:spPr>
      </p:pic>
      <p:sp>
        <p:nvSpPr>
          <p:cNvPr id="20" name="文本框 19">
            <a:extLst>
              <a:ext uri="{FF2B5EF4-FFF2-40B4-BE49-F238E27FC236}">
                <a16:creationId xmlns:a16="http://schemas.microsoft.com/office/drawing/2014/main" id="{84D566EE-EABF-DAB0-6403-28AC86CCBF1D}"/>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三</a:t>
            </a:r>
            <a:r>
              <a:rPr lang="en-US" sz="3600" b="1" dirty="0">
                <a:solidFill>
                  <a:srgbClr val="006F68"/>
                </a:solidFill>
                <a:latin typeface="Noto Sans SC"/>
                <a:ea typeface="Noto Sans SC"/>
                <a:cs typeface="Noto Sans SC"/>
                <a:sym typeface="Noto Sans SC"/>
              </a:rPr>
              <a:t>：环保型变电站激光驱鸟装置</a:t>
            </a:r>
            <a:r>
              <a:rPr lang="zh-CN" altLang="en-US" sz="3600" b="1" dirty="0">
                <a:solidFill>
                  <a:srgbClr val="006F68"/>
                </a:solidFill>
                <a:latin typeface="Noto Sans SC"/>
                <a:ea typeface="Noto Sans SC"/>
                <a:cs typeface="Noto Sans SC"/>
                <a:sym typeface="Noto Sans SC"/>
              </a:rPr>
              <a:t>（变电站专用）</a:t>
            </a:r>
            <a:endParaRPr lang="en-US" sz="1100" dirty="0">
              <a:solidFill>
                <a:srgbClr val="006F68"/>
              </a:solidFill>
            </a:endParaRPr>
          </a:p>
        </p:txBody>
      </p:sp>
      <p:sp>
        <p:nvSpPr>
          <p:cNvPr id="3" name="AutoShape 3"/>
          <p:cNvSpPr/>
          <p:nvPr/>
        </p:nvSpPr>
        <p:spPr>
          <a:xfrm>
            <a:off x="762000" y="1714500"/>
            <a:ext cx="762000" cy="50800"/>
          </a:xfrm>
          <a:prstGeom prst="roundRect">
            <a:avLst>
              <a:gd name="adj" fmla="val 0"/>
            </a:avLst>
          </a:prstGeom>
          <a:solidFill>
            <a:srgbClr val="00D4FF">
              <a:alpha val="100000"/>
            </a:srgbClr>
          </a:solidFill>
          <a:ln w="25400" cap="flat" cmpd="sng">
            <a:noFill/>
            <a:prstDash val="solid"/>
            <a:round/>
          </a:ln>
        </p:spPr>
        <p:txBody>
          <a:bodyPr vert="horz" wrap="square" lIns="63500" tIns="63500" rIns="63500" bIns="63500" rtlCol="0" anchor="ctr"/>
          <a:lstStyle/>
          <a:p>
            <a:pPr algn="ctr">
              <a:defRPr/>
            </a:pPr>
            <a:endParaRPr sz="1051" dirty="0"/>
          </a:p>
        </p:txBody>
      </p:sp>
      <p:sp>
        <p:nvSpPr>
          <p:cNvPr id="4" name="AutoShape 4"/>
          <p:cNvSpPr/>
          <p:nvPr/>
        </p:nvSpPr>
        <p:spPr>
          <a:xfrm>
            <a:off x="762003" y="1981200"/>
            <a:ext cx="5413612" cy="3703093"/>
          </a:xfrm>
          <a:prstGeom prst="rect">
            <a:avLst/>
          </a:prstGeom>
          <a:solidFill>
            <a:srgbClr val="006569"/>
          </a:solidFill>
          <a:ln w="12700" cap="flat" cmpd="sng">
            <a:noFill/>
            <a:prstDash val="solid"/>
            <a:round/>
          </a:ln>
        </p:spPr>
        <p:txBody>
          <a:bodyPr vert="horz" wrap="square" lIns="0" tIns="0" rIns="0" bIns="0" rtlCol="0" anchor="ctr" anchorCtr="0"/>
          <a:lstStyle/>
          <a:p>
            <a:pPr>
              <a:lnSpc>
                <a:spcPct val="250000"/>
              </a:lnSpc>
              <a:defRPr/>
            </a:pPr>
            <a:r>
              <a:rPr lang="en-US" sz="1800" dirty="0">
                <a:solidFill>
                  <a:srgbClr val="E6E6E6"/>
                </a:solidFill>
                <a:latin typeface="楷体" panose="02010609060101010101" pitchFamily="49" charset="-122"/>
                <a:ea typeface="楷体" panose="02010609060101010101" pitchFamily="49" charset="-122"/>
                <a:cs typeface="Noto Sans SC"/>
                <a:sym typeface="Noto Sans SC"/>
              </a:rPr>
              <a:t>   本产品是专为变电站设计的环保型激光驱鸟装置，旨在通过智能识别和多模驱离技术，有效防止鸟类活动对电力设备造成的安全隐患，保障变电站的稳定运行。</a:t>
            </a:r>
            <a:endParaRPr lang="en-US" sz="1100" dirty="0">
              <a:latin typeface="楷体" panose="02010609060101010101" pitchFamily="49" charset="-122"/>
              <a:ea typeface="楷体" panose="02010609060101010101" pitchFamily="49" charset="-122"/>
            </a:endParaRPr>
          </a:p>
        </p:txBody>
      </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23361" y="2032000"/>
            <a:ext cx="406400" cy="406400"/>
          </a:xfrm>
          <a:prstGeom prst="rect">
            <a:avLst/>
          </a:prstGeom>
        </p:spPr>
      </p:pic>
      <p:sp>
        <p:nvSpPr>
          <p:cNvPr id="6" name="AutoShape 6"/>
          <p:cNvSpPr/>
          <p:nvPr/>
        </p:nvSpPr>
        <p:spPr>
          <a:xfrm>
            <a:off x="9569167" y="1981200"/>
            <a:ext cx="1905000" cy="457200"/>
          </a:xfrm>
          <a:prstGeom prst="rect">
            <a:avLst/>
          </a:prstGeom>
          <a:solidFill>
            <a:srgbClr val="006569"/>
          </a:solidFill>
          <a:ln w="12700" cap="flat" cmpd="sng">
            <a:noFill/>
            <a:prstDash val="solid"/>
            <a:round/>
          </a:ln>
        </p:spPr>
        <p:txBody>
          <a:bodyPr vert="horz" wrap="square" lIns="0" tIns="0" rIns="0" bIns="0" rtlCol="0" anchor="ctr" anchorCtr="0"/>
          <a:lstStyle/>
          <a:p>
            <a:pPr>
              <a:lnSpc>
                <a:spcPct val="125000"/>
              </a:lnSpc>
              <a:defRPr/>
            </a:pPr>
            <a:r>
              <a:rPr lang="en-US" sz="1800" b="1" dirty="0">
                <a:solidFill>
                  <a:srgbClr val="FFFFFF"/>
                </a:solidFill>
                <a:latin typeface="Noto Sans SC"/>
                <a:ea typeface="Noto Sans SC"/>
                <a:cs typeface="Noto Sans SC"/>
                <a:sym typeface="Noto Sans SC"/>
              </a:rPr>
              <a:t>智能识别技术</a:t>
            </a:r>
            <a:endParaRPr lang="en-US" sz="1100" dirty="0"/>
          </a:p>
        </p:txBody>
      </p: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23824" y="3688307"/>
            <a:ext cx="406400" cy="406400"/>
          </a:xfrm>
          <a:prstGeom prst="rect">
            <a:avLst/>
          </a:prstGeom>
        </p:spPr>
      </p:pic>
      <p:sp>
        <p:nvSpPr>
          <p:cNvPr id="8" name="AutoShape 8"/>
          <p:cNvSpPr/>
          <p:nvPr/>
        </p:nvSpPr>
        <p:spPr>
          <a:xfrm>
            <a:off x="9569167" y="3670868"/>
            <a:ext cx="1905000" cy="457200"/>
          </a:xfrm>
          <a:prstGeom prst="rect">
            <a:avLst/>
          </a:prstGeom>
          <a:solidFill>
            <a:srgbClr val="006569"/>
          </a:solidFill>
          <a:ln w="12700" cap="flat" cmpd="sng">
            <a:noFill/>
            <a:prstDash val="solid"/>
            <a:round/>
          </a:ln>
        </p:spPr>
        <p:txBody>
          <a:bodyPr vert="horz" wrap="square" lIns="0" tIns="0" rIns="0" bIns="0" rtlCol="0" anchor="ctr" anchorCtr="0"/>
          <a:lstStyle/>
          <a:p>
            <a:pPr>
              <a:lnSpc>
                <a:spcPct val="125000"/>
              </a:lnSpc>
              <a:defRPr/>
            </a:pPr>
            <a:r>
              <a:rPr lang="en-US" sz="1800" b="1" dirty="0">
                <a:solidFill>
                  <a:srgbClr val="FFFFFF"/>
                </a:solidFill>
                <a:latin typeface="Noto Sans SC"/>
                <a:ea typeface="Noto Sans SC"/>
                <a:cs typeface="Noto Sans SC"/>
                <a:sym typeface="Noto Sans SC"/>
              </a:rPr>
              <a:t>多模驱离方案</a:t>
            </a:r>
            <a:endParaRPr lang="en-US" sz="1100" dirty="0"/>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23824" y="5138761"/>
            <a:ext cx="406400" cy="406400"/>
          </a:xfrm>
          <a:prstGeom prst="rect">
            <a:avLst/>
          </a:prstGeom>
        </p:spPr>
      </p:pic>
      <p:sp>
        <p:nvSpPr>
          <p:cNvPr id="10" name="AutoShape 10"/>
          <p:cNvSpPr/>
          <p:nvPr/>
        </p:nvSpPr>
        <p:spPr>
          <a:xfrm>
            <a:off x="9583383" y="5087961"/>
            <a:ext cx="1905000" cy="457200"/>
          </a:xfrm>
          <a:prstGeom prst="rect">
            <a:avLst/>
          </a:prstGeom>
          <a:solidFill>
            <a:srgbClr val="006569"/>
          </a:solidFill>
          <a:ln w="12700" cap="flat" cmpd="sng">
            <a:noFill/>
            <a:prstDash val="solid"/>
            <a:round/>
          </a:ln>
        </p:spPr>
        <p:txBody>
          <a:bodyPr vert="horz" wrap="square" lIns="0" tIns="0" rIns="0" bIns="0" rtlCol="0" anchor="ctr" anchorCtr="0"/>
          <a:lstStyle/>
          <a:p>
            <a:pPr>
              <a:lnSpc>
                <a:spcPct val="125000"/>
              </a:lnSpc>
              <a:defRPr/>
            </a:pPr>
            <a:r>
              <a:rPr lang="en-US" sz="1800" b="1" dirty="0">
                <a:solidFill>
                  <a:srgbClr val="FFFFFF"/>
                </a:solidFill>
                <a:latin typeface="Noto Sans SC"/>
                <a:ea typeface="Noto Sans SC"/>
                <a:cs typeface="Noto Sans SC"/>
                <a:sym typeface="Noto Sans SC"/>
              </a:rPr>
              <a:t>安全环保无伤害</a:t>
            </a:r>
            <a:endParaRPr lang="en-US" sz="1100" dirty="0"/>
          </a:p>
        </p:txBody>
      </p:sp>
      <p:sp>
        <p:nvSpPr>
          <p:cNvPr id="12" name="AutoShape 12"/>
          <p:cNvSpPr/>
          <p:nvPr/>
        </p:nvSpPr>
        <p:spPr>
          <a:xfrm>
            <a:off x="6965667" y="5360537"/>
            <a:ext cx="3556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051" dirty="0">
                <a:solidFill>
                  <a:srgbClr val="FFFFFF">
                    <a:alpha val="70196"/>
                  </a:srgbClr>
                </a:solidFill>
                <a:latin typeface="Noto Sans SC"/>
                <a:ea typeface="Noto Sans SC"/>
                <a:cs typeface="Noto Sans SC"/>
                <a:sym typeface="Noto Sans SC"/>
              </a:rPr>
              <a:t>装置外观示意</a:t>
            </a:r>
            <a:endParaRPr lang="en-US" sz="1100" dirty="0"/>
          </a:p>
        </p:txBody>
      </p:sp>
      <p:sp>
        <p:nvSpPr>
          <p:cNvPr id="13" name="AutoShape 13"/>
          <p:cNvSpPr/>
          <p:nvPr/>
        </p:nvSpPr>
        <p:spPr>
          <a:xfrm>
            <a:off x="0" y="6604000"/>
            <a:ext cx="12192000" cy="254000"/>
          </a:xfrm>
          <a:prstGeom prst="roundRect">
            <a:avLst>
              <a:gd name="adj" fmla="val 0"/>
            </a:avLst>
          </a:prstGeom>
          <a:solidFill>
            <a:srgbClr val="00D4FF">
              <a:alpha val="20000"/>
            </a:srgbClr>
          </a:solidFill>
          <a:ln w="25400" cap="flat" cmpd="sng">
            <a:noFill/>
            <a:prstDash val="solid"/>
            <a:round/>
          </a:ln>
        </p:spPr>
        <p:txBody>
          <a:bodyPr vert="horz" wrap="square" lIns="63500" tIns="63500" rIns="63500" bIns="63500" rtlCol="0" anchor="ctr"/>
          <a:lstStyle/>
          <a:p>
            <a:pPr algn="ctr">
              <a:defRPr/>
            </a:pPr>
            <a:endParaRPr sz="1051" dirty="0"/>
          </a:p>
        </p:txBody>
      </p:sp>
      <p:pic>
        <p:nvPicPr>
          <p:cNvPr id="14" name="object 20">
            <a:extLst>
              <a:ext uri="{FF2B5EF4-FFF2-40B4-BE49-F238E27FC236}">
                <a16:creationId xmlns:a16="http://schemas.microsoft.com/office/drawing/2014/main" id="{708291E7-92DF-A0A5-C5EF-C9FD3524D8B6}"/>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530079" y="2089340"/>
            <a:ext cx="1998260" cy="3455821"/>
          </a:xfrm>
          <a:prstGeom prst="rect">
            <a:avLst/>
          </a:prstGeom>
          <a:pattFill prst="divot">
            <a:fgClr>
              <a:srgbClr val="006569"/>
            </a:fgClr>
            <a:bgClr>
              <a:schemeClr val="bg1"/>
            </a:bgClr>
          </a:pattFill>
        </p:spPr>
      </p:pic>
      <p:pic>
        <p:nvPicPr>
          <p:cNvPr id="15" name="图片 14">
            <a:extLst>
              <a:ext uri="{FF2B5EF4-FFF2-40B4-BE49-F238E27FC236}">
                <a16:creationId xmlns:a16="http://schemas.microsoft.com/office/drawing/2014/main" id="{77942091-8E43-712F-9E62-352FFB290699}"/>
              </a:ext>
            </a:extLst>
          </p:cNvPr>
          <p:cNvPicPr>
            <a:picLocks noChangeAspect="1"/>
          </p:cNvPicPr>
          <p:nvPr/>
        </p:nvPicPr>
        <p:blipFill>
          <a:blip r:embed="rId7"/>
          <a:stretch>
            <a:fillRect/>
          </a:stretch>
        </p:blipFill>
        <p:spPr>
          <a:xfrm>
            <a:off x="10711267" y="81891"/>
            <a:ext cx="1310484" cy="870615"/>
          </a:xfrm>
          <a:prstGeom prst="rect">
            <a:avLst/>
          </a:prstGeom>
        </p:spPr>
      </p:pic>
      <p:sp>
        <p:nvSpPr>
          <p:cNvPr id="11" name="文本框 10">
            <a:extLst>
              <a:ext uri="{FF2B5EF4-FFF2-40B4-BE49-F238E27FC236}">
                <a16:creationId xmlns:a16="http://schemas.microsoft.com/office/drawing/2014/main" id="{21FAAF55-49E5-1F47-F400-BFBA86106B38}"/>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508000"/>
            <a:ext cx="10668000" cy="635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工作原理：智能识别与多模驱离</a:t>
            </a:r>
            <a:endParaRPr lang="en-US" sz="1100" dirty="0">
              <a:solidFill>
                <a:srgbClr val="006F68"/>
              </a:solidFill>
            </a:endParaRPr>
          </a:p>
        </p:txBody>
      </p:sp>
      <p:sp>
        <p:nvSpPr>
          <p:cNvPr id="4" name="AutoShape 4"/>
          <p:cNvSpPr/>
          <p:nvPr/>
        </p:nvSpPr>
        <p:spPr>
          <a:xfrm>
            <a:off x="762000" y="4381500"/>
            <a:ext cx="4826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endParaRPr lang="en-US" sz="1100" dirty="0"/>
          </a:p>
        </p:txBody>
      </p:sp>
      <p:sp>
        <p:nvSpPr>
          <p:cNvPr id="5" name="AutoShape 5"/>
          <p:cNvSpPr/>
          <p:nvPr/>
        </p:nvSpPr>
        <p:spPr>
          <a:xfrm>
            <a:off x="5969000" y="1524000"/>
            <a:ext cx="5461000" cy="1651000"/>
          </a:xfrm>
          <a:prstGeom prst="roundRect">
            <a:avLst>
              <a:gd name="adj" fmla="val 7692"/>
            </a:avLst>
          </a:prstGeom>
          <a:solidFill>
            <a:srgbClr val="FFFFFF">
              <a:alpha val="5000"/>
            </a:srgbClr>
          </a:solidFill>
          <a:ln w="12700" cap="flat" cmpd="sng">
            <a:solidFill>
              <a:srgbClr val="00D4FF">
                <a:alpha val="20000"/>
              </a:srgbClr>
            </a:solidFill>
            <a:prstDash val="solid"/>
            <a:round/>
          </a:ln>
        </p:spPr>
        <p:txBody>
          <a:bodyPr vert="horz" wrap="square" lIns="63500" tIns="63500" rIns="63500" bIns="63500" rtlCol="0" anchor="ctr"/>
          <a:lstStyle/>
          <a:p>
            <a:pPr algn="ctr">
              <a:defRPr/>
            </a:pPr>
            <a:endParaRPr sz="1051" dirty="0"/>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000" y="1714500"/>
            <a:ext cx="406400" cy="406400"/>
          </a:xfrm>
          <a:prstGeom prst="rect">
            <a:avLst/>
          </a:prstGeom>
        </p:spPr>
      </p:pic>
      <p:sp>
        <p:nvSpPr>
          <p:cNvPr id="7" name="AutoShape 7"/>
          <p:cNvSpPr/>
          <p:nvPr/>
        </p:nvSpPr>
        <p:spPr>
          <a:xfrm>
            <a:off x="6731000" y="1676400"/>
            <a:ext cx="4445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dirty="0">
                <a:solidFill>
                  <a:srgbClr val="006569"/>
                </a:solidFill>
                <a:latin typeface="Noto Sans SC"/>
                <a:ea typeface="Noto Sans SC"/>
                <a:cs typeface="Noto Sans SC"/>
                <a:sym typeface="Noto Sans SC"/>
              </a:rPr>
              <a:t>智能识别：毫米波雷达监测</a:t>
            </a:r>
            <a:endParaRPr lang="en-US" sz="1100" dirty="0">
              <a:solidFill>
                <a:srgbClr val="006569"/>
              </a:solidFill>
            </a:endParaRPr>
          </a:p>
        </p:txBody>
      </p:sp>
      <p:sp>
        <p:nvSpPr>
          <p:cNvPr id="8" name="AutoShape 8"/>
          <p:cNvSpPr/>
          <p:nvPr/>
        </p:nvSpPr>
        <p:spPr>
          <a:xfrm>
            <a:off x="6223000" y="2159000"/>
            <a:ext cx="4953000" cy="889000"/>
          </a:xfrm>
          <a:prstGeom prst="rect">
            <a:avLst/>
          </a:prstGeom>
          <a:noFill/>
          <a:ln w="12700" cap="flat" cmpd="sng">
            <a:noFill/>
            <a:prstDash val="solid"/>
            <a:round/>
          </a:ln>
        </p:spPr>
        <p:txBody>
          <a:bodyPr vert="horz" wrap="square" lIns="0" tIns="0" rIns="0" bIns="0" rtlCol="0" anchor="ctr" anchorCtr="0"/>
          <a:lstStyle/>
          <a:p>
            <a:pPr>
              <a:lnSpc>
                <a:spcPct val="108333"/>
              </a:lnSpc>
              <a:defRPr/>
            </a:pPr>
            <a:r>
              <a:rPr lang="en-US" sz="1800" dirty="0">
                <a:solidFill>
                  <a:srgbClr val="006F68"/>
                </a:solidFill>
                <a:latin typeface="楷体" panose="02010609060101010101" pitchFamily="49" charset="-122"/>
                <a:ea typeface="楷体" panose="02010609060101010101" pitchFamily="49" charset="-122"/>
                <a:cs typeface="Noto Sans SC"/>
                <a:sym typeface="Noto Sans SC"/>
              </a:rPr>
              <a:t>采用毫米波雷达进行实时监测，通过</a:t>
            </a:r>
            <a:r>
              <a:rPr lang="zh-CN" altLang="en-US" sz="1800" dirty="0">
                <a:solidFill>
                  <a:srgbClr val="006F68"/>
                </a:solidFill>
                <a:latin typeface="楷体" panose="02010609060101010101" pitchFamily="49" charset="-122"/>
                <a:ea typeface="楷体" panose="02010609060101010101" pitchFamily="49" charset="-122"/>
                <a:cs typeface="Noto Sans SC"/>
                <a:sym typeface="Noto Sans SC"/>
              </a:rPr>
              <a:t>声纹、</a:t>
            </a:r>
            <a:r>
              <a:rPr lang="en-US" sz="1800" dirty="0">
                <a:solidFill>
                  <a:srgbClr val="006F68"/>
                </a:solidFill>
                <a:latin typeface="楷体" panose="02010609060101010101" pitchFamily="49" charset="-122"/>
                <a:ea typeface="楷体" panose="02010609060101010101" pitchFamily="49" charset="-122"/>
                <a:cs typeface="Noto Sans SC"/>
                <a:sym typeface="Noto Sans SC"/>
              </a:rPr>
              <a:t>R-D图分析算法，实现高达</a:t>
            </a:r>
            <a:r>
              <a:rPr lang="en-US" sz="2000" b="1" dirty="0">
                <a:solidFill>
                  <a:srgbClr val="006F68"/>
                </a:solidFill>
                <a:latin typeface="楷体" panose="02010609060101010101" pitchFamily="49" charset="-122"/>
                <a:ea typeface="楷体" panose="02010609060101010101" pitchFamily="49" charset="-122"/>
                <a:cs typeface="Noto Sans SC"/>
                <a:sym typeface="Noto Sans SC"/>
              </a:rPr>
              <a:t>85%</a:t>
            </a:r>
            <a:r>
              <a:rPr lang="en-US" sz="1800" dirty="0">
                <a:solidFill>
                  <a:srgbClr val="006F68"/>
                </a:solidFill>
                <a:latin typeface="楷体" panose="02010609060101010101" pitchFamily="49" charset="-122"/>
                <a:ea typeface="楷体" panose="02010609060101010101" pitchFamily="49" charset="-122"/>
                <a:cs typeface="Noto Sans SC"/>
                <a:sym typeface="Noto Sans SC"/>
              </a:rPr>
              <a:t>的鸟类识别准确率。</a:t>
            </a:r>
            <a:endParaRPr lang="en-US" sz="1100" dirty="0">
              <a:solidFill>
                <a:srgbClr val="006F68"/>
              </a:solidFill>
              <a:latin typeface="楷体" panose="02010609060101010101" pitchFamily="49" charset="-122"/>
              <a:ea typeface="楷体" panose="02010609060101010101" pitchFamily="49" charset="-122"/>
            </a:endParaRPr>
          </a:p>
        </p:txBody>
      </p:sp>
      <p:sp>
        <p:nvSpPr>
          <p:cNvPr id="9" name="AutoShape 9"/>
          <p:cNvSpPr/>
          <p:nvPr/>
        </p:nvSpPr>
        <p:spPr>
          <a:xfrm>
            <a:off x="5969000" y="3429000"/>
            <a:ext cx="5461000" cy="1651000"/>
          </a:xfrm>
          <a:prstGeom prst="roundRect">
            <a:avLst>
              <a:gd name="adj" fmla="val 7692"/>
            </a:avLst>
          </a:prstGeom>
          <a:solidFill>
            <a:srgbClr val="FFFFFF">
              <a:alpha val="5000"/>
            </a:srgbClr>
          </a:solidFill>
          <a:ln w="12700" cap="flat" cmpd="sng">
            <a:solidFill>
              <a:srgbClr val="00D4FF">
                <a:alpha val="20000"/>
              </a:srgbClr>
            </a:solidFill>
            <a:prstDash val="solid"/>
            <a:round/>
          </a:ln>
        </p:spPr>
        <p:txBody>
          <a:bodyPr vert="horz" wrap="square" lIns="63500" tIns="63500" rIns="63500" bIns="63500" rtlCol="0" anchor="ctr"/>
          <a:lstStyle/>
          <a:p>
            <a:pPr algn="ctr">
              <a:defRPr/>
            </a:pPr>
            <a:endParaRPr sz="1051" dirty="0"/>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3000" y="3619500"/>
            <a:ext cx="406400" cy="406400"/>
          </a:xfrm>
          <a:prstGeom prst="rect">
            <a:avLst/>
          </a:prstGeom>
        </p:spPr>
      </p:pic>
      <p:sp>
        <p:nvSpPr>
          <p:cNvPr id="11" name="AutoShape 11"/>
          <p:cNvSpPr/>
          <p:nvPr/>
        </p:nvSpPr>
        <p:spPr>
          <a:xfrm>
            <a:off x="6731000" y="3581400"/>
            <a:ext cx="4445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dirty="0">
                <a:solidFill>
                  <a:srgbClr val="006569"/>
                </a:solidFill>
                <a:latin typeface="Noto Sans SC"/>
                <a:ea typeface="Noto Sans SC"/>
                <a:cs typeface="Noto Sans SC"/>
                <a:sym typeface="Noto Sans SC"/>
              </a:rPr>
              <a:t>多模驱离：组合策略防适应</a:t>
            </a:r>
            <a:endParaRPr lang="en-US" sz="1100" dirty="0">
              <a:solidFill>
                <a:srgbClr val="006569"/>
              </a:solidFill>
            </a:endParaRPr>
          </a:p>
        </p:txBody>
      </p:sp>
      <p:sp>
        <p:nvSpPr>
          <p:cNvPr id="12" name="AutoShape 12"/>
          <p:cNvSpPr/>
          <p:nvPr/>
        </p:nvSpPr>
        <p:spPr>
          <a:xfrm>
            <a:off x="6223000" y="4064000"/>
            <a:ext cx="4953000" cy="889000"/>
          </a:xfrm>
          <a:prstGeom prst="rect">
            <a:avLst/>
          </a:prstGeom>
          <a:noFill/>
          <a:ln w="12700" cap="flat" cmpd="sng">
            <a:noFill/>
            <a:prstDash val="solid"/>
            <a:round/>
          </a:ln>
        </p:spPr>
        <p:txBody>
          <a:bodyPr vert="horz" wrap="square" lIns="0" tIns="0" rIns="0" bIns="0" rtlCol="0" anchor="ctr" anchorCtr="0"/>
          <a:lstStyle/>
          <a:p>
            <a:pPr>
              <a:lnSpc>
                <a:spcPct val="108333"/>
              </a:lnSpc>
              <a:defRPr/>
            </a:pPr>
            <a:r>
              <a:rPr lang="en-US" sz="1800" dirty="0">
                <a:solidFill>
                  <a:srgbClr val="006F68"/>
                </a:solidFill>
                <a:latin typeface="楷体" panose="02010609060101010101" pitchFamily="49" charset="-122"/>
                <a:ea typeface="楷体" panose="02010609060101010101" pitchFamily="49" charset="-122"/>
                <a:cs typeface="Noto Sans SC"/>
                <a:sym typeface="Noto Sans SC"/>
              </a:rPr>
              <a:t>集成激光、超声波、爆闪灯光和天敌声音四种手段，构建多维驱离防线，有效避免鸟类产生适应性，确保长期驱离效果。</a:t>
            </a:r>
            <a:endParaRPr lang="en-US" sz="1100" dirty="0">
              <a:solidFill>
                <a:srgbClr val="006F68"/>
              </a:solidFill>
              <a:latin typeface="楷体" panose="02010609060101010101" pitchFamily="49" charset="-122"/>
              <a:ea typeface="楷体" panose="02010609060101010101" pitchFamily="49" charset="-122"/>
            </a:endParaRPr>
          </a:p>
        </p:txBody>
      </p:sp>
      <p:sp>
        <p:nvSpPr>
          <p:cNvPr id="13" name="AutoShape 13"/>
          <p:cNvSpPr/>
          <p:nvPr/>
        </p:nvSpPr>
        <p:spPr>
          <a:xfrm>
            <a:off x="762000" y="5715000"/>
            <a:ext cx="10668000" cy="25400"/>
          </a:xfrm>
          <a:prstGeom prst="roundRect">
            <a:avLst>
              <a:gd name="adj" fmla="val 0"/>
            </a:avLst>
          </a:prstGeom>
          <a:solidFill>
            <a:srgbClr val="00D4FF">
              <a:alpha val="30000"/>
            </a:srgbClr>
          </a:solidFill>
          <a:ln w="25400" cap="flat" cmpd="sng">
            <a:noFill/>
            <a:prstDash val="solid"/>
            <a:round/>
          </a:ln>
        </p:spPr>
        <p:txBody>
          <a:bodyPr vert="horz" wrap="square" lIns="63500" tIns="63500" rIns="63500" bIns="63500" rtlCol="0" anchor="ctr"/>
          <a:lstStyle/>
          <a:p>
            <a:pPr algn="ctr">
              <a:defRPr/>
            </a:pPr>
            <a:endParaRPr sz="1051" dirty="0"/>
          </a:p>
        </p:txBody>
      </p:sp>
      <p:sp>
        <p:nvSpPr>
          <p:cNvPr id="14" name="AutoShape 14"/>
          <p:cNvSpPr/>
          <p:nvPr/>
        </p:nvSpPr>
        <p:spPr>
          <a:xfrm>
            <a:off x="762000" y="5842000"/>
            <a:ext cx="10668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600" dirty="0" err="1">
                <a:solidFill>
                  <a:srgbClr val="006F68"/>
                </a:solidFill>
                <a:latin typeface="Noto Sans SC"/>
                <a:ea typeface="Noto Sans SC"/>
                <a:cs typeface="Noto Sans SC"/>
                <a:sym typeface="Noto Sans SC"/>
              </a:rPr>
              <a:t>科技赋能生态防护，实现</a:t>
            </a:r>
            <a:r>
              <a:rPr lang="zh-CN" altLang="en-US" sz="1600" dirty="0">
                <a:solidFill>
                  <a:srgbClr val="006F68"/>
                </a:solidFill>
                <a:latin typeface="Noto Sans SC"/>
                <a:ea typeface="Noto Sans SC"/>
                <a:cs typeface="Noto Sans SC"/>
                <a:sym typeface="Noto Sans SC"/>
              </a:rPr>
              <a:t>全天候</a:t>
            </a:r>
            <a:r>
              <a:rPr lang="en-US" sz="1600" dirty="0">
                <a:solidFill>
                  <a:srgbClr val="006F68"/>
                </a:solidFill>
                <a:latin typeface="Noto Sans SC"/>
                <a:ea typeface="Noto Sans SC"/>
                <a:cs typeface="Noto Sans SC"/>
                <a:sym typeface="Noto Sans SC"/>
              </a:rPr>
              <a:t>监测与高效驱离</a:t>
            </a:r>
            <a:r>
              <a:rPr lang="zh-CN" altLang="en-US" sz="1600" dirty="0">
                <a:solidFill>
                  <a:srgbClr val="006F68"/>
                </a:solidFill>
                <a:latin typeface="Noto Sans SC"/>
                <a:ea typeface="Noto Sans SC"/>
                <a:cs typeface="Noto Sans SC"/>
                <a:sym typeface="Noto Sans SC"/>
              </a:rPr>
              <a:t>。</a:t>
            </a:r>
            <a:endParaRPr lang="en-US" sz="1100" dirty="0">
              <a:solidFill>
                <a:srgbClr val="006F68"/>
              </a:solidFill>
            </a:endParaRPr>
          </a:p>
        </p:txBody>
      </p:sp>
      <p:pic>
        <p:nvPicPr>
          <p:cNvPr id="16" name="图片 15">
            <a:extLst>
              <a:ext uri="{FF2B5EF4-FFF2-40B4-BE49-F238E27FC236}">
                <a16:creationId xmlns:a16="http://schemas.microsoft.com/office/drawing/2014/main" id="{0E21F156-A16F-164A-6650-913671B85E8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17000"/>
                    </a14:imgEffect>
                    <a14:imgEffect>
                      <a14:colorTemperature colorTemp="11500"/>
                    </a14:imgEffect>
                    <a14:imgEffect>
                      <a14:saturation sat="122000"/>
                    </a14:imgEffect>
                    <a14:imgEffect>
                      <a14:brightnessContrast bright="8000"/>
                    </a14:imgEffect>
                  </a14:imgLayer>
                </a14:imgProps>
              </a:ext>
            </a:extLst>
          </a:blip>
          <a:srcRect b="5035"/>
          <a:stretch>
            <a:fillRect/>
          </a:stretch>
        </p:blipFill>
        <p:spPr>
          <a:xfrm>
            <a:off x="611117" y="1548749"/>
            <a:ext cx="5103883" cy="3531251"/>
          </a:xfrm>
          <a:prstGeom prst="rect">
            <a:avLst/>
          </a:prstGeom>
          <a:noFill/>
          <a:effectLst>
            <a:softEdge rad="101600"/>
          </a:effectLst>
        </p:spPr>
      </p:pic>
      <p:pic>
        <p:nvPicPr>
          <p:cNvPr id="17" name="图片 16">
            <a:extLst>
              <a:ext uri="{FF2B5EF4-FFF2-40B4-BE49-F238E27FC236}">
                <a16:creationId xmlns:a16="http://schemas.microsoft.com/office/drawing/2014/main" id="{791A483C-2797-59B9-3DE4-210BDF745658}"/>
              </a:ext>
            </a:extLst>
          </p:cNvPr>
          <p:cNvPicPr>
            <a:picLocks noChangeAspect="1"/>
          </p:cNvPicPr>
          <p:nvPr/>
        </p:nvPicPr>
        <p:blipFill>
          <a:blip r:embed="rId7"/>
          <a:stretch>
            <a:fillRect/>
          </a:stretch>
        </p:blipFill>
        <p:spPr>
          <a:xfrm>
            <a:off x="10733964" y="81891"/>
            <a:ext cx="1287781" cy="855532"/>
          </a:xfrm>
          <a:prstGeom prst="rect">
            <a:avLst/>
          </a:prstGeom>
        </p:spPr>
      </p:pic>
      <p:sp>
        <p:nvSpPr>
          <p:cNvPr id="3" name="文本框 2">
            <a:extLst>
              <a:ext uri="{FF2B5EF4-FFF2-40B4-BE49-F238E27FC236}">
                <a16:creationId xmlns:a16="http://schemas.microsoft.com/office/drawing/2014/main" id="{B896F25F-AFFA-AD7E-3E98-856BC23EFD7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8792"/>
            <a:ext cx="12192000" cy="6858000"/>
          </a:xfrm>
          <a:prstGeom prst="roundRect">
            <a:avLst>
              <a:gd name="adj" fmla="val 0"/>
            </a:avLst>
          </a:prstGeom>
          <a:solidFill>
            <a:srgbClr val="FFFFFF"/>
          </a:solidFill>
          <a:ln w="25400" cap="flat" cmpd="sng">
            <a:noFill/>
            <a:prstDash val="solid"/>
            <a:round/>
          </a:ln>
        </p:spPr>
        <p:txBody>
          <a:bodyPr vert="horz" wrap="square" lIns="0" tIns="0" rIns="0" bIns="0" rtlCol="0" anchor="ctr" anchorCtr="0"/>
          <a:lstStyle/>
          <a:p>
            <a:pPr algn="ctr">
              <a:defRPr/>
            </a:pPr>
            <a:endParaRPr sz="1051" dirty="0"/>
          </a:p>
        </p:txBody>
      </p:sp>
      <p:sp>
        <p:nvSpPr>
          <p:cNvPr id="4" name="AutoShape 4"/>
          <p:cNvSpPr/>
          <p:nvPr/>
        </p:nvSpPr>
        <p:spPr>
          <a:xfrm>
            <a:off x="762000" y="1016000"/>
            <a:ext cx="5029200" cy="508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产品参数：精准与可靠</a:t>
            </a:r>
            <a:endParaRPr lang="en-US" sz="1100" dirty="0">
              <a:solidFill>
                <a:srgbClr val="006F68"/>
              </a:solidFill>
            </a:endParaRPr>
          </a:p>
        </p:txBody>
      </p:sp>
      <p:sp>
        <p:nvSpPr>
          <p:cNvPr id="5" name="AutoShape 5"/>
          <p:cNvSpPr/>
          <p:nvPr/>
        </p:nvSpPr>
        <p:spPr>
          <a:xfrm>
            <a:off x="762000" y="1651000"/>
            <a:ext cx="762000" cy="50800"/>
          </a:xfrm>
          <a:prstGeom prst="roundRect">
            <a:avLst>
              <a:gd name="adj" fmla="val 0"/>
            </a:avLst>
          </a:prstGeom>
          <a:solidFill>
            <a:srgbClr val="00D4FF">
              <a:alpha val="100000"/>
            </a:srgbClr>
          </a:solidFill>
          <a:ln w="25400" cap="flat" cmpd="sng">
            <a:noFill/>
            <a:prstDash val="solid"/>
            <a:round/>
          </a:ln>
        </p:spPr>
        <p:txBody>
          <a:bodyPr vert="horz" wrap="square" lIns="63500" tIns="63500" rIns="63500" bIns="63500" rtlCol="0" anchor="ctr"/>
          <a:lstStyle/>
          <a:p>
            <a:pPr algn="ctr">
              <a:defRPr/>
            </a:pPr>
            <a:endParaRPr sz="1051" dirty="0"/>
          </a:p>
        </p:txBody>
      </p:sp>
      <p:sp>
        <p:nvSpPr>
          <p:cNvPr id="6" name="AutoShape 6"/>
          <p:cNvSpPr/>
          <p:nvPr/>
        </p:nvSpPr>
        <p:spPr>
          <a:xfrm>
            <a:off x="762000" y="2032000"/>
            <a:ext cx="5080000" cy="1143000"/>
          </a:xfrm>
          <a:prstGeom prst="roundRect">
            <a:avLst>
              <a:gd name="adj" fmla="val 11111"/>
            </a:avLst>
          </a:prstGeom>
          <a:solidFill>
            <a:srgbClr val="006F68"/>
          </a:solidFill>
          <a:ln w="12700" cap="flat" cmpd="sng">
            <a:solidFill>
              <a:srgbClr val="00D4FF">
                <a:alpha val="30000"/>
              </a:srgbClr>
            </a:solidFill>
            <a:prstDash val="solid"/>
            <a:round/>
          </a:ln>
        </p:spPr>
        <p:txBody>
          <a:bodyPr vert="horz" wrap="square" lIns="63500" tIns="63500" rIns="63500" bIns="63500" rtlCol="0" anchor="ctr"/>
          <a:lstStyle/>
          <a:p>
            <a:pPr algn="ctr">
              <a:defRPr/>
            </a:pPr>
            <a:endParaRPr sz="1051" dirty="0"/>
          </a:p>
        </p:txBody>
      </p: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400300"/>
            <a:ext cx="406400" cy="406400"/>
          </a:xfrm>
          <a:prstGeom prst="rect">
            <a:avLst/>
          </a:prstGeom>
        </p:spPr>
      </p:pic>
      <p:sp>
        <p:nvSpPr>
          <p:cNvPr id="8" name="AutoShape 8"/>
          <p:cNvSpPr/>
          <p:nvPr/>
        </p:nvSpPr>
        <p:spPr>
          <a:xfrm>
            <a:off x="1587500" y="2159000"/>
            <a:ext cx="40640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dirty="0">
                <a:solidFill>
                  <a:schemeClr val="bg1"/>
                </a:solidFill>
                <a:latin typeface="Noto Sans SC"/>
                <a:ea typeface="Noto Sans SC"/>
                <a:cs typeface="Noto Sans SC"/>
                <a:sym typeface="Noto Sans SC"/>
              </a:rPr>
              <a:t>探测性能</a:t>
            </a:r>
            <a:endParaRPr lang="en-US" sz="1100" dirty="0">
              <a:solidFill>
                <a:schemeClr val="bg1"/>
              </a:solidFill>
            </a:endParaRPr>
          </a:p>
          <a:p>
            <a:pPr>
              <a:lnSpc>
                <a:spcPct val="125000"/>
              </a:lnSpc>
            </a:pPr>
            <a:r>
              <a:rPr lang="en-US" sz="1800" dirty="0">
                <a:solidFill>
                  <a:srgbClr val="E5E7EB"/>
                </a:solidFill>
                <a:latin typeface="华文楷体" panose="02010600040101010101" pitchFamily="2" charset="-122"/>
                <a:ea typeface="华文楷体" panose="02010600040101010101" pitchFamily="2" charset="-122"/>
                <a:cs typeface="Noto Sans SC"/>
                <a:sym typeface="Noto Sans SC"/>
              </a:rPr>
              <a:t>探测范围1-20米，支持多种模拟声源，精准识别鸟类活动。</a:t>
            </a:r>
          </a:p>
        </p:txBody>
      </p:sp>
      <p:sp>
        <p:nvSpPr>
          <p:cNvPr id="9" name="AutoShape 9"/>
          <p:cNvSpPr/>
          <p:nvPr/>
        </p:nvSpPr>
        <p:spPr>
          <a:xfrm>
            <a:off x="762000" y="3302000"/>
            <a:ext cx="5080000" cy="1143000"/>
          </a:xfrm>
          <a:prstGeom prst="roundRect">
            <a:avLst>
              <a:gd name="adj" fmla="val 11111"/>
            </a:avLst>
          </a:prstGeom>
          <a:solidFill>
            <a:srgbClr val="FFFFFF">
              <a:alpha val="8000"/>
            </a:srgbClr>
          </a:solidFill>
          <a:ln w="12700" cap="flat" cmpd="sng">
            <a:solidFill>
              <a:srgbClr val="00D4FF">
                <a:alpha val="30000"/>
              </a:srgbClr>
            </a:solidFill>
            <a:prstDash val="solid"/>
            <a:round/>
          </a:ln>
        </p:spPr>
        <p:txBody>
          <a:bodyPr vert="horz" wrap="square" lIns="63500" tIns="63500" rIns="63500" bIns="63500" rtlCol="0" anchor="ctr"/>
          <a:lstStyle/>
          <a:p>
            <a:pPr algn="ctr">
              <a:defRPr/>
            </a:pPr>
            <a:endParaRPr sz="1051" dirty="0"/>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3670300"/>
            <a:ext cx="406400" cy="406400"/>
          </a:xfrm>
          <a:prstGeom prst="rect">
            <a:avLst/>
          </a:prstGeom>
        </p:spPr>
      </p:pic>
      <p:sp>
        <p:nvSpPr>
          <p:cNvPr id="11" name="AutoShape 11"/>
          <p:cNvSpPr/>
          <p:nvPr/>
        </p:nvSpPr>
        <p:spPr>
          <a:xfrm>
            <a:off x="1587500" y="3429000"/>
            <a:ext cx="40640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dirty="0">
                <a:solidFill>
                  <a:schemeClr val="tx1"/>
                </a:solidFill>
                <a:latin typeface="Noto Sans SC"/>
                <a:ea typeface="Noto Sans SC"/>
                <a:cs typeface="Noto Sans SC"/>
                <a:sym typeface="Noto Sans SC"/>
              </a:rPr>
              <a:t>光学参数</a:t>
            </a:r>
            <a:endParaRPr lang="en-US" sz="1100" dirty="0">
              <a:solidFill>
                <a:schemeClr val="tx1"/>
              </a:solidFill>
            </a:endParaRPr>
          </a:p>
          <a:p>
            <a:pPr>
              <a:lnSpc>
                <a:spcPct val="125000"/>
              </a:lnSpc>
            </a:pPr>
            <a:r>
              <a:rPr lang="en-US" sz="1800" dirty="0">
                <a:solidFill>
                  <a:schemeClr val="tx1"/>
                </a:solidFill>
                <a:latin typeface="华文楷体" panose="02010600040101010101" pitchFamily="2" charset="-122"/>
                <a:ea typeface="华文楷体" panose="02010600040101010101" pitchFamily="2" charset="-122"/>
                <a:cs typeface="Noto Sans SC"/>
                <a:sym typeface="Noto Sans SC"/>
              </a:rPr>
              <a:t>1000mW交换激光，频闪亮度&gt;100LM，扫描角度±60°。</a:t>
            </a:r>
          </a:p>
        </p:txBody>
      </p:sp>
      <p:sp>
        <p:nvSpPr>
          <p:cNvPr id="12" name="AutoShape 12"/>
          <p:cNvSpPr/>
          <p:nvPr/>
        </p:nvSpPr>
        <p:spPr>
          <a:xfrm>
            <a:off x="762000" y="4572000"/>
            <a:ext cx="5080000" cy="1143000"/>
          </a:xfrm>
          <a:prstGeom prst="roundRect">
            <a:avLst>
              <a:gd name="adj" fmla="val 11111"/>
            </a:avLst>
          </a:prstGeom>
          <a:solidFill>
            <a:srgbClr val="006F68"/>
          </a:solidFill>
          <a:ln w="12700" cap="flat" cmpd="sng">
            <a:solidFill>
              <a:srgbClr val="00D4FF">
                <a:alpha val="30000"/>
              </a:srgbClr>
            </a:solidFill>
            <a:prstDash val="solid"/>
            <a:round/>
          </a:ln>
        </p:spPr>
        <p:txBody>
          <a:bodyPr vert="horz" wrap="square" lIns="63500" tIns="63500" rIns="63500" bIns="63500" rtlCol="0" anchor="ctr"/>
          <a:lstStyle/>
          <a:p>
            <a:pPr algn="ctr">
              <a:defRPr/>
            </a:pPr>
            <a:endParaRPr sz="1051" dirty="0"/>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940300"/>
            <a:ext cx="406400" cy="406400"/>
          </a:xfrm>
          <a:prstGeom prst="rect">
            <a:avLst/>
          </a:prstGeom>
        </p:spPr>
      </p:pic>
      <p:sp>
        <p:nvSpPr>
          <p:cNvPr id="14" name="AutoShape 14"/>
          <p:cNvSpPr/>
          <p:nvPr/>
        </p:nvSpPr>
        <p:spPr>
          <a:xfrm>
            <a:off x="1587500" y="4699000"/>
            <a:ext cx="40640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000" b="1" dirty="0">
                <a:solidFill>
                  <a:schemeClr val="bg1"/>
                </a:solidFill>
                <a:latin typeface="Noto Sans SC"/>
                <a:ea typeface="Noto Sans SC"/>
                <a:cs typeface="Noto Sans SC"/>
                <a:sym typeface="Noto Sans SC"/>
              </a:rPr>
              <a:t>环境适应性</a:t>
            </a:r>
            <a:endParaRPr lang="en-US" sz="1100" dirty="0">
              <a:solidFill>
                <a:schemeClr val="bg1"/>
              </a:solidFill>
            </a:endParaRPr>
          </a:p>
          <a:p>
            <a:pPr>
              <a:lnSpc>
                <a:spcPct val="125000"/>
              </a:lnSpc>
            </a:pPr>
            <a:r>
              <a:rPr lang="en-US" sz="1800" dirty="0">
                <a:solidFill>
                  <a:schemeClr val="bg1"/>
                </a:solidFill>
                <a:latin typeface="楷体" panose="02010609060101010101" pitchFamily="49" charset="-122"/>
                <a:ea typeface="楷体" panose="02010609060101010101" pitchFamily="49" charset="-122"/>
                <a:cs typeface="Noto Sans SC"/>
                <a:sym typeface="Noto Sans SC"/>
              </a:rPr>
              <a:t>-10~+60℃宽温工作，220</a:t>
            </a:r>
            <a:r>
              <a:rPr lang="en-US" altLang="zh-CN" sz="1800" dirty="0">
                <a:solidFill>
                  <a:schemeClr val="bg1"/>
                </a:solidFill>
                <a:latin typeface="楷体" panose="02010609060101010101" pitchFamily="49" charset="-122"/>
                <a:ea typeface="楷体" panose="02010609060101010101" pitchFamily="49" charset="-122"/>
                <a:cs typeface="Noto Sans SC"/>
                <a:sym typeface="Noto Sans SC"/>
              </a:rPr>
              <a:t>V</a:t>
            </a:r>
            <a:r>
              <a:rPr lang="en-US" sz="1800" dirty="0">
                <a:solidFill>
                  <a:schemeClr val="bg1"/>
                </a:solidFill>
                <a:latin typeface="楷体" panose="02010609060101010101" pitchFamily="49" charset="-122"/>
                <a:ea typeface="楷体" panose="02010609060101010101" pitchFamily="49" charset="-122"/>
                <a:cs typeface="Noto Sans SC"/>
                <a:sym typeface="Noto Sans SC"/>
              </a:rPr>
              <a:t>供电，IP65防护等级。</a:t>
            </a:r>
          </a:p>
        </p:txBody>
      </p:sp>
      <p:pic>
        <p:nvPicPr>
          <p:cNvPr id="19" name="图片 18">
            <a:extLst>
              <a:ext uri="{FF2B5EF4-FFF2-40B4-BE49-F238E27FC236}">
                <a16:creationId xmlns:a16="http://schemas.microsoft.com/office/drawing/2014/main" id="{06CDCC7C-CB04-B6AE-B5E9-221AFF662714}"/>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10460"/>
                    </a14:imgEffect>
                    <a14:imgEffect>
                      <a14:saturation sat="145000"/>
                    </a14:imgEffect>
                    <a14:imgEffect>
                      <a14:brightnessContrast bright="-16000" contrast="-29000"/>
                    </a14:imgEffect>
                  </a14:imgLayer>
                </a14:imgProps>
              </a:ext>
            </a:extLst>
          </a:blip>
          <a:srcRect r="1420" b="5620"/>
          <a:stretch>
            <a:fillRect/>
          </a:stretch>
        </p:blipFill>
        <p:spPr>
          <a:xfrm>
            <a:off x="6096000" y="2093420"/>
            <a:ext cx="5568637" cy="3556001"/>
          </a:xfrm>
          <a:prstGeom prst="rect">
            <a:avLst/>
          </a:prstGeom>
          <a:effectLst>
            <a:softEdge rad="304800"/>
          </a:effectLst>
        </p:spPr>
      </p:pic>
      <p:pic>
        <p:nvPicPr>
          <p:cNvPr id="20" name="图片 19">
            <a:extLst>
              <a:ext uri="{FF2B5EF4-FFF2-40B4-BE49-F238E27FC236}">
                <a16:creationId xmlns:a16="http://schemas.microsoft.com/office/drawing/2014/main" id="{D0299365-AA05-E0B3-0ED6-48E34ABBD8CF}"/>
              </a:ext>
            </a:extLst>
          </p:cNvPr>
          <p:cNvPicPr>
            <a:picLocks noChangeAspect="1"/>
          </p:cNvPicPr>
          <p:nvPr/>
        </p:nvPicPr>
        <p:blipFill>
          <a:blip r:embed="rId8"/>
          <a:stretch>
            <a:fillRect/>
          </a:stretch>
        </p:blipFill>
        <p:spPr>
          <a:xfrm>
            <a:off x="10706984" y="81892"/>
            <a:ext cx="1314763" cy="873457"/>
          </a:xfrm>
          <a:prstGeom prst="rect">
            <a:avLst/>
          </a:prstGeom>
        </p:spPr>
      </p:pic>
      <p:sp>
        <p:nvSpPr>
          <p:cNvPr id="2" name="文本框 1">
            <a:extLst>
              <a:ext uri="{FF2B5EF4-FFF2-40B4-BE49-F238E27FC236}">
                <a16:creationId xmlns:a16="http://schemas.microsoft.com/office/drawing/2014/main" id="{F734F902-50BF-31BB-34A1-89B0ED184B74}"/>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6">
                <a:lumMod val="5000"/>
                <a:lumOff val="95000"/>
              </a:schemeClr>
            </a:gs>
            <a:gs pos="100000">
              <a:schemeClr val="accent6">
                <a:lumMod val="45000"/>
                <a:lumOff val="55000"/>
              </a:schemeClr>
            </a:gs>
            <a:gs pos="95000">
              <a:schemeClr val="bg1">
                <a:lumMod val="9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目录</a:t>
            </a:r>
            <a:endParaRPr lang="en-US" sz="1100" dirty="0">
              <a:solidFill>
                <a:srgbClr val="006F68"/>
              </a:solidFill>
            </a:endParaRPr>
          </a:p>
        </p:txBody>
      </p:sp>
      <p:sp>
        <p:nvSpPr>
          <p:cNvPr id="3" name="AutoShape 3"/>
          <p:cNvSpPr/>
          <p:nvPr/>
        </p:nvSpPr>
        <p:spPr>
          <a:xfrm>
            <a:off x="762000" y="2032000"/>
            <a:ext cx="5207000" cy="1270000"/>
          </a:xfrm>
          <a:prstGeom prst="roundRect">
            <a:avLst>
              <a:gd name="adj" fmla="val 1000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22500"/>
            <a:ext cx="406400" cy="406400"/>
          </a:xfrm>
          <a:prstGeom prst="rect">
            <a:avLst/>
          </a:prstGeom>
        </p:spPr>
      </p:pic>
      <p:sp>
        <p:nvSpPr>
          <p:cNvPr id="5" name="AutoShape 5"/>
          <p:cNvSpPr/>
          <p:nvPr/>
        </p:nvSpPr>
        <p:spPr>
          <a:xfrm>
            <a:off x="1524000" y="2184400"/>
            <a:ext cx="431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01 行业挑战与机遇</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524000" y="2628903"/>
            <a:ext cx="4245272" cy="571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国家</a:t>
            </a:r>
            <a:r>
              <a:rPr lang="en-US" altLang="zh-CN"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电网</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、南方电网的投资</a:t>
            </a:r>
            <a:r>
              <a:rPr lang="en-US" altLang="zh-CN"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发展</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规划给在线监测行业</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带来</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巨大</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的</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市场</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机遇。</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223000" y="2032000"/>
            <a:ext cx="5207000" cy="1270000"/>
          </a:xfrm>
          <a:prstGeom prst="roundRect">
            <a:avLst>
              <a:gd name="adj" fmla="val 10000"/>
            </a:avLst>
          </a:prstGeom>
          <a:solidFill>
            <a:srgbClr val="FFFFFF">
              <a:alpha val="8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7000" y="2065275"/>
            <a:ext cx="406400" cy="406400"/>
          </a:xfrm>
          <a:prstGeom prst="rect">
            <a:avLst/>
          </a:prstGeom>
        </p:spPr>
      </p:pic>
      <p:sp>
        <p:nvSpPr>
          <p:cNvPr id="9" name="AutoShape 9"/>
          <p:cNvSpPr/>
          <p:nvPr/>
        </p:nvSpPr>
        <p:spPr>
          <a:xfrm>
            <a:off x="6985000" y="2065275"/>
            <a:ext cx="431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02 核心产品介绍</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985000" y="2565400"/>
            <a:ext cx="419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多参量</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覆冰</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监测装置、</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动态增容</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装置和</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杆塔</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沉降监测</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装置、分布式故障监测装置等</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62000" y="3556000"/>
            <a:ext cx="5207000" cy="1270000"/>
          </a:xfrm>
          <a:prstGeom prst="roundRect">
            <a:avLst>
              <a:gd name="adj" fmla="val 10000"/>
            </a:avLst>
          </a:prstGeom>
          <a:solidFill>
            <a:srgbClr val="FFFFFF">
              <a:alpha val="8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3746500"/>
            <a:ext cx="406400" cy="406400"/>
          </a:xfrm>
          <a:prstGeom prst="rect">
            <a:avLst/>
          </a:prstGeom>
        </p:spPr>
      </p:pic>
      <p:sp>
        <p:nvSpPr>
          <p:cNvPr id="13" name="AutoShape 13"/>
          <p:cNvSpPr/>
          <p:nvPr/>
        </p:nvSpPr>
        <p:spPr>
          <a:xfrm>
            <a:off x="1524000" y="3708400"/>
            <a:ext cx="431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03 综合解决方案</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524000" y="4089400"/>
            <a:ext cx="419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相关</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产品协同工作，</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系统</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化的解决方案。</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223000" y="3556000"/>
            <a:ext cx="5207000" cy="1270000"/>
          </a:xfrm>
          <a:prstGeom prst="roundRect">
            <a:avLst>
              <a:gd name="adj" fmla="val 1000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7000" y="3746500"/>
            <a:ext cx="406400" cy="406400"/>
          </a:xfrm>
          <a:prstGeom prst="rect">
            <a:avLst/>
          </a:prstGeom>
        </p:spPr>
      </p:pic>
      <p:sp>
        <p:nvSpPr>
          <p:cNvPr id="17" name="AutoShape 17"/>
          <p:cNvSpPr/>
          <p:nvPr/>
        </p:nvSpPr>
        <p:spPr>
          <a:xfrm>
            <a:off x="6985000" y="3708400"/>
            <a:ext cx="431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04 技术实力与案例</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6985000" y="4089400"/>
            <a:ext cx="419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技术团队和项目</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实</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例。</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9" name="AutoShape 19"/>
          <p:cNvSpPr/>
          <p:nvPr/>
        </p:nvSpPr>
        <p:spPr>
          <a:xfrm>
            <a:off x="762000" y="5080000"/>
            <a:ext cx="5207000" cy="1270000"/>
          </a:xfrm>
          <a:prstGeom prst="roundRect">
            <a:avLst>
              <a:gd name="adj" fmla="val 1000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20"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6000" y="5270500"/>
            <a:ext cx="406400" cy="406400"/>
          </a:xfrm>
          <a:prstGeom prst="rect">
            <a:avLst/>
          </a:prstGeom>
        </p:spPr>
      </p:pic>
      <p:sp>
        <p:nvSpPr>
          <p:cNvPr id="21" name="AutoShape 21"/>
          <p:cNvSpPr/>
          <p:nvPr/>
        </p:nvSpPr>
        <p:spPr>
          <a:xfrm>
            <a:off x="1524000" y="5232400"/>
            <a:ext cx="431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05 未来展望</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22" name="AutoShape 22"/>
          <p:cNvSpPr/>
          <p:nvPr/>
        </p:nvSpPr>
        <p:spPr>
          <a:xfrm>
            <a:off x="1524000" y="5613400"/>
            <a:ext cx="4191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市场与技术</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26" name="图片 25">
            <a:extLst>
              <a:ext uri="{FF2B5EF4-FFF2-40B4-BE49-F238E27FC236}">
                <a16:creationId xmlns:a16="http://schemas.microsoft.com/office/drawing/2014/main" id="{78A20768-A324-DDA8-F2E3-9411845DA98C}"/>
              </a:ext>
            </a:extLst>
          </p:cNvPr>
          <p:cNvPicPr>
            <a:picLocks noChangeAspect="1"/>
          </p:cNvPicPr>
          <p:nvPr/>
        </p:nvPicPr>
        <p:blipFill>
          <a:blip r:embed="rId8"/>
          <a:stretch>
            <a:fillRect/>
          </a:stretch>
        </p:blipFill>
        <p:spPr>
          <a:xfrm>
            <a:off x="10706668" y="81892"/>
            <a:ext cx="1315077" cy="873665"/>
          </a:xfrm>
          <a:prstGeom prst="rect">
            <a:avLst/>
          </a:prstGeom>
        </p:spPr>
      </p:pic>
      <p:sp>
        <p:nvSpPr>
          <p:cNvPr id="23" name="文本框 22">
            <a:extLst>
              <a:ext uri="{FF2B5EF4-FFF2-40B4-BE49-F238E27FC236}">
                <a16:creationId xmlns:a16="http://schemas.microsoft.com/office/drawing/2014/main" id="{7887B9D6-F9BD-3DCA-3CAB-FEF6BD3E787D}"/>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zh-CN" altLang="en-US" sz="900" dirty="0">
                <a:solidFill>
                  <a:srgbClr val="006F68"/>
                </a:solidFill>
              </a:rPr>
              <a:t>    </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2192000" cy="6858000"/>
          </a:xfrm>
          <a:prstGeom prst="roundRect">
            <a:avLst>
              <a:gd name="adj" fmla="val 0"/>
            </a:avLst>
          </a:prstGeom>
          <a:blipFill dpi="0" rotWithShape="1">
            <a:blip r:embed="rId3">
              <a:alphaModFix amt="29000"/>
              <a:extLst>
                <a:ext uri="{BEBA8EAE-BF5A-486C-A8C5-ECC9F3942E4B}">
                  <a14:imgProps xmlns:a14="http://schemas.microsoft.com/office/drawing/2010/main">
                    <a14:imgLayer r:embed="rId4">
                      <a14:imgEffect>
                        <a14:sharpenSoften amount="-34000"/>
                      </a14:imgEffect>
                      <a14:imgEffect>
                        <a14:brightnessContrast bright="-30000"/>
                      </a14:imgEffect>
                    </a14:imgLayer>
                  </a14:imgProps>
                </a:ext>
              </a:extLst>
            </a:blip>
            <a:srcRect/>
            <a:stretch>
              <a:fillRect r="-25000" b="-20000"/>
            </a:stretch>
          </a:blipFill>
          <a:ln w="25400" cap="flat" cmpd="sng">
            <a:noFill/>
            <a:prstDash val="solid"/>
            <a:round/>
          </a:ln>
        </p:spPr>
        <p:txBody>
          <a:bodyPr vert="horz" wrap="square" lIns="63500" tIns="63500" rIns="63500" bIns="63500" rtlCol="0" anchor="ctr"/>
          <a:lstStyle/>
          <a:p>
            <a:pPr algn="ctr">
              <a:defRPr/>
            </a:pPr>
            <a:endParaRPr sz="1051" dirty="0"/>
          </a:p>
        </p:txBody>
      </p:sp>
      <p:sp>
        <p:nvSpPr>
          <p:cNvPr id="4" name="AutoShape 4"/>
          <p:cNvSpPr/>
          <p:nvPr/>
        </p:nvSpPr>
        <p:spPr>
          <a:xfrm>
            <a:off x="762000" y="1016000"/>
            <a:ext cx="10668000" cy="635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推广前景：成本优势与市场潜力</a:t>
            </a:r>
            <a:endParaRPr lang="en-US" sz="1100" dirty="0">
              <a:solidFill>
                <a:srgbClr val="006F68"/>
              </a:solidFill>
            </a:endParaRPr>
          </a:p>
        </p:txBody>
      </p:sp>
      <p:sp>
        <p:nvSpPr>
          <p:cNvPr id="5" name="AutoShape 5"/>
          <p:cNvSpPr/>
          <p:nvPr/>
        </p:nvSpPr>
        <p:spPr>
          <a:xfrm>
            <a:off x="762000" y="2032000"/>
            <a:ext cx="5080000" cy="2286000"/>
          </a:xfrm>
          <a:prstGeom prst="roundRect">
            <a:avLst>
              <a:gd name="adj" fmla="val 5555"/>
            </a:avLst>
          </a:prstGeom>
          <a:solidFill>
            <a:srgbClr val="006F68"/>
          </a:solidFill>
          <a:ln w="12700" cap="flat" cmpd="sng">
            <a:solidFill>
              <a:srgbClr val="00D4FF">
                <a:alpha val="30000"/>
              </a:srgbClr>
            </a:solidFill>
            <a:prstDash val="solid"/>
            <a:round/>
          </a:ln>
        </p:spPr>
        <p:txBody>
          <a:bodyPr vert="horz" wrap="square" lIns="63500" tIns="63500" rIns="63500" bIns="63500" rtlCol="0" anchor="ctr"/>
          <a:lstStyle/>
          <a:p>
            <a:pPr algn="ctr">
              <a:defRPr/>
            </a:pPr>
            <a:endParaRPr sz="1051" dirty="0"/>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00" y="2336800"/>
            <a:ext cx="609600" cy="609600"/>
          </a:xfrm>
          <a:prstGeom prst="rect">
            <a:avLst/>
          </a:prstGeom>
        </p:spPr>
      </p:pic>
      <p:sp>
        <p:nvSpPr>
          <p:cNvPr id="7" name="AutoShape 7"/>
          <p:cNvSpPr/>
          <p:nvPr/>
        </p:nvSpPr>
        <p:spPr>
          <a:xfrm>
            <a:off x="1828800" y="2336800"/>
            <a:ext cx="304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200" b="1" dirty="0">
                <a:solidFill>
                  <a:srgbClr val="FFFFFF"/>
                </a:solidFill>
                <a:latin typeface="Noto Sans SC"/>
                <a:ea typeface="Noto Sans SC"/>
                <a:cs typeface="Noto Sans SC"/>
                <a:sym typeface="Noto Sans SC"/>
              </a:rPr>
              <a:t>成本优势</a:t>
            </a:r>
            <a:endParaRPr lang="en-US" sz="1100" dirty="0"/>
          </a:p>
        </p:txBody>
      </p:sp>
      <p:sp>
        <p:nvSpPr>
          <p:cNvPr id="8" name="AutoShape 8"/>
          <p:cNvSpPr/>
          <p:nvPr/>
        </p:nvSpPr>
        <p:spPr>
          <a:xfrm>
            <a:off x="1066800" y="2971800"/>
            <a:ext cx="4470400" cy="1143000"/>
          </a:xfrm>
          <a:prstGeom prst="rect">
            <a:avLst/>
          </a:prstGeom>
          <a:noFill/>
          <a:ln w="12700" cap="flat" cmpd="sng">
            <a:noFill/>
            <a:prstDash val="solid"/>
            <a:round/>
          </a:ln>
        </p:spPr>
        <p:txBody>
          <a:bodyPr vert="horz" wrap="square" lIns="0" tIns="0" rIns="0" bIns="0" rtlCol="0" anchor="ctr" anchorCtr="0"/>
          <a:lstStyle/>
          <a:p>
            <a:pPr>
              <a:lnSpc>
                <a:spcPct val="108333"/>
              </a:lnSpc>
              <a:defRPr/>
            </a:pPr>
            <a:r>
              <a:rPr 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产品</a:t>
            </a:r>
            <a:r>
              <a:rPr lang="zh-CN" alt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采用模块化设计，有效降低成本，技术先进、</a:t>
            </a:r>
            <a:r>
              <a:rPr 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安装维护费用低。</a:t>
            </a:r>
            <a:endParaRPr lang="en-US" sz="1100" dirty="0">
              <a:latin typeface="楷体" panose="02010609060101010101" pitchFamily="49" charset="-122"/>
              <a:ea typeface="楷体" panose="02010609060101010101" pitchFamily="49" charset="-122"/>
            </a:endParaRPr>
          </a:p>
        </p:txBody>
      </p:sp>
      <p:sp>
        <p:nvSpPr>
          <p:cNvPr id="9" name="AutoShape 9"/>
          <p:cNvSpPr/>
          <p:nvPr/>
        </p:nvSpPr>
        <p:spPr>
          <a:xfrm>
            <a:off x="6350000" y="2032000"/>
            <a:ext cx="5080000" cy="2286000"/>
          </a:xfrm>
          <a:prstGeom prst="roundRect">
            <a:avLst>
              <a:gd name="adj" fmla="val 5555"/>
            </a:avLst>
          </a:prstGeom>
          <a:solidFill>
            <a:srgbClr val="006F68"/>
          </a:solidFill>
          <a:ln w="12700" cap="flat" cmpd="sng">
            <a:solidFill>
              <a:srgbClr val="00D4FF">
                <a:alpha val="30000"/>
              </a:srgbClr>
            </a:solidFill>
            <a:prstDash val="solid"/>
            <a:round/>
          </a:ln>
        </p:spPr>
        <p:txBody>
          <a:bodyPr vert="horz" wrap="square" lIns="63500" tIns="63500" rIns="63500" bIns="63500" rtlCol="0" anchor="ctr"/>
          <a:lstStyle/>
          <a:p>
            <a:pPr algn="ctr">
              <a:defRPr/>
            </a:pPr>
            <a:endParaRPr sz="1051" dirty="0"/>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54800" y="2336800"/>
            <a:ext cx="609600" cy="609600"/>
          </a:xfrm>
          <a:prstGeom prst="rect">
            <a:avLst/>
          </a:prstGeom>
        </p:spPr>
      </p:pic>
      <p:sp>
        <p:nvSpPr>
          <p:cNvPr id="11" name="AutoShape 11"/>
          <p:cNvSpPr/>
          <p:nvPr/>
        </p:nvSpPr>
        <p:spPr>
          <a:xfrm>
            <a:off x="7416800" y="2336800"/>
            <a:ext cx="304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2200" b="1" dirty="0">
                <a:solidFill>
                  <a:srgbClr val="FFFFFF"/>
                </a:solidFill>
                <a:latin typeface="Noto Sans SC"/>
                <a:ea typeface="Noto Sans SC"/>
                <a:cs typeface="Noto Sans SC"/>
                <a:sym typeface="Noto Sans SC"/>
              </a:rPr>
              <a:t>市场潜力</a:t>
            </a:r>
            <a:endParaRPr lang="en-US" sz="1100" dirty="0"/>
          </a:p>
        </p:txBody>
      </p:sp>
      <p:sp>
        <p:nvSpPr>
          <p:cNvPr id="12" name="AutoShape 12"/>
          <p:cNvSpPr/>
          <p:nvPr/>
        </p:nvSpPr>
        <p:spPr>
          <a:xfrm>
            <a:off x="6654800" y="2971800"/>
            <a:ext cx="4470400" cy="1143000"/>
          </a:xfrm>
          <a:prstGeom prst="rect">
            <a:avLst/>
          </a:prstGeom>
          <a:noFill/>
          <a:ln w="12700" cap="flat" cmpd="sng">
            <a:noFill/>
            <a:prstDash val="solid"/>
            <a:round/>
          </a:ln>
        </p:spPr>
        <p:txBody>
          <a:bodyPr vert="horz" wrap="square" lIns="0" tIns="0" rIns="0" bIns="0" rtlCol="0" anchor="ctr" anchorCtr="0"/>
          <a:lstStyle/>
          <a:p>
            <a:pPr>
              <a:lnSpc>
                <a:spcPct val="108333"/>
              </a:lnSpc>
              <a:defRPr/>
            </a:pPr>
            <a:r>
              <a:rPr 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已在国内多条线路成功应用，</a:t>
            </a:r>
            <a:r>
              <a:rPr lang="zh-CN" alt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市场前景广阔</a:t>
            </a:r>
            <a:r>
              <a:rPr 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a:t>
            </a:r>
            <a:r>
              <a:rPr lang="zh-CN" alt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具备巨大的发展应用空间</a:t>
            </a:r>
            <a:r>
              <a:rPr lang="en-US" sz="1800" dirty="0">
                <a:solidFill>
                  <a:srgbClr val="FFFFFF">
                    <a:alpha val="90196"/>
                  </a:srgbClr>
                </a:solidFill>
                <a:latin typeface="楷体" panose="02010609060101010101" pitchFamily="49" charset="-122"/>
                <a:ea typeface="楷体" panose="02010609060101010101" pitchFamily="49" charset="-122"/>
                <a:cs typeface="Noto Sans SC"/>
                <a:sym typeface="Noto Sans SC"/>
              </a:rPr>
              <a:t>。</a:t>
            </a:r>
            <a:endParaRPr lang="en-US" sz="1100" dirty="0">
              <a:latin typeface="楷体" panose="02010609060101010101" pitchFamily="49" charset="-122"/>
              <a:ea typeface="楷体" panose="02010609060101010101" pitchFamily="49" charset="-122"/>
            </a:endParaRPr>
          </a:p>
        </p:txBody>
      </p:sp>
      <p:sp>
        <p:nvSpPr>
          <p:cNvPr id="13" name="AutoShape 13"/>
          <p:cNvSpPr/>
          <p:nvPr/>
        </p:nvSpPr>
        <p:spPr>
          <a:xfrm>
            <a:off x="762000" y="5207000"/>
            <a:ext cx="10668000" cy="762000"/>
          </a:xfrm>
          <a:prstGeom prst="roundRect">
            <a:avLst>
              <a:gd name="adj" fmla="val 16666"/>
            </a:avLst>
          </a:prstGeom>
          <a:solidFill>
            <a:srgbClr val="006F68"/>
          </a:solidFill>
          <a:ln w="12700" cap="flat" cmpd="sng">
            <a:solidFill>
              <a:srgbClr val="00D4FF">
                <a:alpha val="50000"/>
              </a:srgbClr>
            </a:solidFill>
            <a:prstDash val="solid"/>
            <a:round/>
          </a:ln>
        </p:spPr>
        <p:txBody>
          <a:bodyPr vert="horz" wrap="square" lIns="63500" tIns="63500" rIns="63500" bIns="63500" rtlCol="0" anchor="ctr"/>
          <a:lstStyle/>
          <a:p>
            <a:pPr algn="ctr">
              <a:defRPr/>
            </a:pPr>
            <a:endParaRPr sz="1051" dirty="0"/>
          </a:p>
        </p:txBody>
      </p:sp>
      <p:sp>
        <p:nvSpPr>
          <p:cNvPr id="14" name="AutoShape 14"/>
          <p:cNvSpPr/>
          <p:nvPr/>
        </p:nvSpPr>
        <p:spPr>
          <a:xfrm>
            <a:off x="965200" y="5349355"/>
            <a:ext cx="10160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altLang="zh-CN" sz="1800" dirty="0">
                <a:solidFill>
                  <a:srgbClr val="FFFFFF"/>
                </a:solidFill>
                <a:latin typeface="楷体" panose="02010609060101010101" pitchFamily="49" charset="-122"/>
                <a:ea typeface="楷体" panose="02010609060101010101" pitchFamily="49" charset="-122"/>
                <a:cs typeface="Noto Sans SC"/>
                <a:sym typeface="Noto Sans SC"/>
              </a:rPr>
              <a:t>凭借应用案例</a:t>
            </a:r>
            <a:r>
              <a:rPr lang="zh-CN" altLang="en-US" sz="1800" dirty="0">
                <a:solidFill>
                  <a:srgbClr val="FFFFFF"/>
                </a:solidFill>
                <a:latin typeface="楷体" panose="02010609060101010101" pitchFamily="49" charset="-122"/>
                <a:ea typeface="楷体" panose="02010609060101010101" pitchFamily="49" charset="-122"/>
                <a:cs typeface="Noto Sans SC"/>
                <a:sym typeface="Noto Sans SC"/>
              </a:rPr>
              <a:t>和用户的沟通交流</a:t>
            </a:r>
            <a:r>
              <a:rPr lang="en-US" sz="1800" dirty="0">
                <a:solidFill>
                  <a:srgbClr val="FFFFFF"/>
                </a:solidFill>
                <a:latin typeface="楷体" panose="02010609060101010101" pitchFamily="49" charset="-122"/>
                <a:ea typeface="楷体" panose="02010609060101010101" pitchFamily="49" charset="-122"/>
                <a:cs typeface="Noto Sans SC"/>
                <a:sym typeface="Noto Sans SC"/>
              </a:rPr>
              <a:t>，本产品</a:t>
            </a:r>
            <a:r>
              <a:rPr lang="zh-CN" altLang="en-US" sz="1800" dirty="0">
                <a:solidFill>
                  <a:srgbClr val="FFFFFF"/>
                </a:solidFill>
                <a:latin typeface="楷体" panose="02010609060101010101" pitchFamily="49" charset="-122"/>
                <a:ea typeface="楷体" panose="02010609060101010101" pitchFamily="49" charset="-122"/>
                <a:cs typeface="Noto Sans SC"/>
                <a:sym typeface="Noto Sans SC"/>
              </a:rPr>
              <a:t>经历了三次迭代，目前的技术性能已经成熟稳定</a:t>
            </a:r>
            <a:r>
              <a:rPr lang="en-US" sz="1800" dirty="0">
                <a:solidFill>
                  <a:srgbClr val="FFFFFF"/>
                </a:solidFill>
                <a:latin typeface="楷体" panose="02010609060101010101" pitchFamily="49" charset="-122"/>
                <a:ea typeface="楷体" panose="02010609060101010101" pitchFamily="49" charset="-122"/>
                <a:cs typeface="Noto Sans SC"/>
                <a:sym typeface="Noto Sans SC"/>
              </a:rPr>
              <a:t>。</a:t>
            </a:r>
            <a:endParaRPr lang="en-US" sz="1100" dirty="0">
              <a:latin typeface="楷体" panose="02010609060101010101" pitchFamily="49" charset="-122"/>
              <a:ea typeface="楷体" panose="02010609060101010101" pitchFamily="49" charset="-122"/>
            </a:endParaRPr>
          </a:p>
        </p:txBody>
      </p:sp>
      <p:pic>
        <p:nvPicPr>
          <p:cNvPr id="15" name="图片 14">
            <a:extLst>
              <a:ext uri="{FF2B5EF4-FFF2-40B4-BE49-F238E27FC236}">
                <a16:creationId xmlns:a16="http://schemas.microsoft.com/office/drawing/2014/main" id="{46E9EB15-94D4-D45F-1C1F-5A83F883FC49}"/>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 name="文本框 1">
            <a:extLst>
              <a:ext uri="{FF2B5EF4-FFF2-40B4-BE49-F238E27FC236}">
                <a16:creationId xmlns:a16="http://schemas.microsoft.com/office/drawing/2014/main" id="{B8AE3A60-FC32-9498-96D9-9865F429B956}"/>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1" y="1016000"/>
            <a:ext cx="10108443"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四</a:t>
            </a:r>
            <a:r>
              <a:rPr lang="en-US" sz="3600" b="1" dirty="0">
                <a:solidFill>
                  <a:srgbClr val="006F68"/>
                </a:solidFill>
                <a:latin typeface="Noto Sans SC"/>
                <a:ea typeface="Noto Sans SC"/>
                <a:cs typeface="Noto Sans SC"/>
                <a:sym typeface="Noto Sans SC"/>
              </a:rPr>
              <a:t>：</a:t>
            </a:r>
            <a:r>
              <a:rPr lang="zh-CN" altLang="en-US" sz="3600" b="1" dirty="0">
                <a:solidFill>
                  <a:srgbClr val="006F68"/>
                </a:solidFill>
                <a:latin typeface="Noto Sans SC"/>
                <a:ea typeface="Noto Sans SC"/>
                <a:cs typeface="Noto Sans SC"/>
                <a:sym typeface="Noto Sans SC"/>
              </a:rPr>
              <a:t>杆塔倾斜</a:t>
            </a:r>
            <a:r>
              <a:rPr lang="en-US" altLang="zh-CN" sz="3600" b="1" dirty="0">
                <a:solidFill>
                  <a:srgbClr val="006F68"/>
                </a:solidFill>
                <a:latin typeface="Noto Sans SC"/>
                <a:ea typeface="Noto Sans SC"/>
                <a:cs typeface="Noto Sans SC"/>
                <a:sym typeface="Noto Sans SC"/>
              </a:rPr>
              <a:t>/</a:t>
            </a:r>
            <a:r>
              <a:rPr lang="zh-CN" altLang="en-US" sz="3600" b="1" dirty="0">
                <a:solidFill>
                  <a:srgbClr val="006F68"/>
                </a:solidFill>
                <a:latin typeface="Noto Sans SC"/>
                <a:ea typeface="Noto Sans SC"/>
                <a:cs typeface="Noto Sans SC"/>
                <a:sym typeface="Noto Sans SC"/>
              </a:rPr>
              <a:t>地质</a:t>
            </a:r>
            <a:r>
              <a:rPr lang="en-US" sz="3600" b="1" dirty="0">
                <a:solidFill>
                  <a:srgbClr val="006F68"/>
                </a:solidFill>
                <a:latin typeface="Noto Sans SC"/>
                <a:ea typeface="Noto Sans SC"/>
                <a:cs typeface="Noto Sans SC"/>
                <a:sym typeface="Noto Sans SC"/>
              </a:rPr>
              <a:t>沉降监测</a:t>
            </a:r>
            <a:r>
              <a:rPr lang="zh-CN" altLang="en-US" sz="3600" b="1" dirty="0">
                <a:solidFill>
                  <a:srgbClr val="006F68"/>
                </a:solidFill>
                <a:latin typeface="Noto Sans SC"/>
                <a:ea typeface="Noto Sans SC"/>
                <a:cs typeface="Noto Sans SC"/>
                <a:sym typeface="Noto Sans SC"/>
              </a:rPr>
              <a:t>系统</a:t>
            </a:r>
            <a:endParaRPr lang="en-US" sz="1100" dirty="0">
              <a:solidFill>
                <a:srgbClr val="006F68"/>
              </a:solidFill>
            </a:endParaRPr>
          </a:p>
        </p:txBody>
      </p:sp>
      <p:sp>
        <p:nvSpPr>
          <p:cNvPr id="3" name="AutoShape 3"/>
          <p:cNvSpPr/>
          <p:nvPr/>
        </p:nvSpPr>
        <p:spPr>
          <a:xfrm>
            <a:off x="762005" y="1998240"/>
            <a:ext cx="5989983" cy="4097760"/>
          </a:xfrm>
          <a:prstGeom prst="roundRect">
            <a:avLst>
              <a:gd name="adj" fmla="val 3125"/>
            </a:avLst>
          </a:prstGeom>
          <a:solidFill>
            <a:srgbClr val="006F68"/>
          </a:solidFill>
          <a:ln w="12700" cap="flat" cmpd="sng">
            <a:solidFill>
              <a:srgbClr val="00D4FF">
                <a:alpha val="5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304800" cy="304800"/>
          </a:xfrm>
          <a:prstGeom prst="rect">
            <a:avLst/>
          </a:prstGeom>
        </p:spPr>
      </p:pic>
      <p:sp>
        <p:nvSpPr>
          <p:cNvPr id="5" name="AutoShape 5"/>
          <p:cNvSpPr/>
          <p:nvPr/>
        </p:nvSpPr>
        <p:spPr>
          <a:xfrm>
            <a:off x="1397000" y="22606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智能化灾害预警与应急响应体系</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a:cxnSpLocks/>
          </p:cNvCxnSpPr>
          <p:nvPr/>
        </p:nvCxnSpPr>
        <p:spPr>
          <a:xfrm rot="-9548">
            <a:off x="1016009" y="2724155"/>
            <a:ext cx="4572176"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2984500"/>
            <a:ext cx="254000" cy="254000"/>
          </a:xfrm>
          <a:prstGeom prst="rect">
            <a:avLst/>
          </a:prstGeom>
        </p:spPr>
      </p:pic>
      <p:sp>
        <p:nvSpPr>
          <p:cNvPr id="8" name="AutoShape 8"/>
          <p:cNvSpPr/>
          <p:nvPr/>
        </p:nvSpPr>
        <p:spPr>
          <a:xfrm>
            <a:off x="1397003" y="2946405"/>
            <a:ext cx="4328236" cy="869951"/>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多维感知融合</a:t>
            </a:r>
            <a:endParaRPr lang="en-US" sz="1500" dirty="0">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8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rPr>
              <a:t>融合GNSS、InSAR、光纤</a:t>
            </a:r>
            <a:r>
              <a:rPr lang="zh-CN" altLang="en-US" sz="18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rPr>
              <a:t>、无人机巡检</a:t>
            </a:r>
            <a:r>
              <a:rPr lang="en-US" sz="18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rPr>
              <a:t>等技术，构建全方位立体监测网络。</a:t>
            </a:r>
          </a:p>
          <a:p>
            <a:pPr>
              <a:lnSpc>
                <a:spcPct val="125000"/>
              </a:lnSpc>
            </a:pPr>
            <a:endParaRPr lang="en-US" sz="16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7687" y="3898900"/>
            <a:ext cx="254000" cy="254000"/>
          </a:xfrm>
          <a:prstGeom prst="rect">
            <a:avLst/>
          </a:prstGeom>
        </p:spPr>
      </p:pic>
      <p:sp>
        <p:nvSpPr>
          <p:cNvPr id="10" name="AutoShape 10"/>
          <p:cNvSpPr/>
          <p:nvPr/>
        </p:nvSpPr>
        <p:spPr>
          <a:xfrm>
            <a:off x="1397000" y="3898900"/>
            <a:ext cx="4191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全域风险覆盖</a:t>
            </a:r>
            <a:endParaRPr lang="en-US" sz="1600" dirty="0">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8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rPr>
              <a:t>从单一“监测点”升级为整个“风险场”的全面覆盖，无死角预警。</a:t>
            </a:r>
          </a:p>
        </p:txBody>
      </p:sp>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9372" y="4870451"/>
            <a:ext cx="254000" cy="254000"/>
          </a:xfrm>
          <a:prstGeom prst="rect">
            <a:avLst/>
          </a:prstGeom>
        </p:spPr>
      </p:pic>
      <p:sp>
        <p:nvSpPr>
          <p:cNvPr id="12" name="AutoShape 12"/>
          <p:cNvSpPr/>
          <p:nvPr/>
        </p:nvSpPr>
        <p:spPr>
          <a:xfrm>
            <a:off x="1397000" y="4870451"/>
            <a:ext cx="4191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分钟级精准预警</a:t>
            </a:r>
            <a:endParaRPr lang="en-US" sz="1600" dirty="0">
              <a:latin typeface="黑体" panose="02010609060101010101" pitchFamily="49" charset="-122"/>
              <a:ea typeface="黑体" panose="02010609060101010101" pitchFamily="49" charset="-122"/>
              <a:sym typeface="黑体" panose="02010609060101010101" pitchFamily="49" charset="-122"/>
            </a:endParaRPr>
          </a:p>
          <a:p>
            <a:pPr>
              <a:lnSpc>
                <a:spcPct val="125000"/>
              </a:lnSpc>
            </a:pPr>
            <a:r>
              <a:rPr lang="en-US" sz="1800" dirty="0">
                <a:solidFill>
                  <a:srgbClr val="C8C8C8"/>
                </a:solidFill>
                <a:latin typeface="楷体" panose="02010609060101010101" pitchFamily="49" charset="-122"/>
                <a:ea typeface="楷体" panose="02010609060101010101" pitchFamily="49" charset="-122"/>
                <a:cs typeface="Noto Sans SC"/>
                <a:sym typeface="黑体" panose="02010609060101010101" pitchFamily="49" charset="-122"/>
              </a:rPr>
              <a:t>提供高时效性的预警信息，辅助快速应急决策，降低灾害损失。</a:t>
            </a:r>
          </a:p>
        </p:txBody>
      </p:sp>
      <p:pic>
        <p:nvPicPr>
          <p:cNvPr id="13" name="Picture 13"/>
          <p:cNvPicPr>
            <a:picLocks noChangeAspect="1"/>
          </p:cNvPicPr>
          <p:nvPr/>
        </p:nvPicPr>
        <p:blipFill>
          <a:blip r:embed="rId7"/>
          <a:stretch>
            <a:fillRect/>
          </a:stretch>
        </p:blipFill>
        <p:spPr>
          <a:xfrm>
            <a:off x="7181894" y="1998240"/>
            <a:ext cx="3577135" cy="3904419"/>
          </a:xfrm>
          <a:prstGeom prst="rect">
            <a:avLst/>
          </a:prstGeom>
          <a:noFill/>
          <a:ln w="12700">
            <a:noFill/>
            <a:prstDash val="solid"/>
          </a:ln>
          <a:effectLst>
            <a:glow>
              <a:schemeClr val="accent1">
                <a:alpha val="40000"/>
              </a:schemeClr>
            </a:glow>
            <a:outerShdw blurRad="50800" dist="50800" dir="5400000" algn="ctr" rotWithShape="0">
              <a:srgbClr val="000000"/>
            </a:outerShdw>
            <a:reflection endPos="65000" dist="50800" dir="5400000" sy="-100000" algn="bl" rotWithShape="0"/>
            <a:softEdge rad="0"/>
          </a:effectLst>
          <a:scene3d>
            <a:camera prst="orthographicFront">
              <a:rot lat="0" lon="10800000" rev="0"/>
            </a:camera>
            <a:lightRig rig="contrasting" dir="t"/>
          </a:scene3d>
          <a:sp3d prstMaterial="flat">
            <a:bevelT/>
            <a:bevelB prst="relaxedInset"/>
          </a:sp3d>
        </p:spPr>
      </p:pic>
      <p:pic>
        <p:nvPicPr>
          <p:cNvPr id="14" name="图片 13">
            <a:extLst>
              <a:ext uri="{FF2B5EF4-FFF2-40B4-BE49-F238E27FC236}">
                <a16:creationId xmlns:a16="http://schemas.microsoft.com/office/drawing/2014/main" id="{41AE2089-92D9-07FE-77B4-2A93AD625167}"/>
              </a:ext>
            </a:extLst>
          </p:cNvPr>
          <p:cNvPicPr>
            <a:picLocks noChangeAspect="1"/>
          </p:cNvPicPr>
          <p:nvPr/>
        </p:nvPicPr>
        <p:blipFill>
          <a:blip r:embed="rId8"/>
          <a:stretch>
            <a:fillRect/>
          </a:stretch>
        </p:blipFill>
        <p:spPr>
          <a:xfrm>
            <a:off x="10706984" y="115647"/>
            <a:ext cx="1263952" cy="839701"/>
          </a:xfrm>
          <a:prstGeom prst="rect">
            <a:avLst/>
          </a:prstGeom>
        </p:spPr>
      </p:pic>
      <p:sp>
        <p:nvSpPr>
          <p:cNvPr id="15" name="文本框 14">
            <a:extLst>
              <a:ext uri="{FF2B5EF4-FFF2-40B4-BE49-F238E27FC236}">
                <a16:creationId xmlns:a16="http://schemas.microsoft.com/office/drawing/2014/main" id="{15F6FAD3-6F0E-DABA-1DAD-223167ECAAC1}"/>
              </a:ext>
            </a:extLst>
          </p:cNvPr>
          <p:cNvSpPr txBox="1"/>
          <p:nvPr/>
        </p:nvSpPr>
        <p:spPr>
          <a:xfrm>
            <a:off x="762001" y="355600"/>
            <a:ext cx="5897216"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2000" contrast="-38000"/>
                    </a14:imgEffect>
                  </a14:imgLayer>
                </a14:imgProps>
              </a:ext>
            </a:extLst>
          </a:blip>
          <a:srcRect b="2920"/>
          <a:stretch>
            <a:fillRect/>
          </a:stretch>
        </p:blipFill>
        <p:spPr>
          <a:xfrm>
            <a:off x="1016003" y="2095501"/>
            <a:ext cx="4635500" cy="3273483"/>
          </a:xfrm>
          <a:prstGeom prst="roundRect">
            <a:avLst>
              <a:gd name="adj" fmla="val 0"/>
            </a:avLst>
          </a:prstGeom>
          <a:noFill/>
          <a:ln w="25400" cap="flat" cmpd="sng">
            <a:noFill/>
            <a:prstDash val="solid"/>
            <a:round/>
          </a:ln>
        </p:spPr>
      </p:pic>
      <p:sp>
        <p:nvSpPr>
          <p:cNvPr id="2" name="AutoShape 2"/>
          <p:cNvSpPr/>
          <p:nvPr/>
        </p:nvSpPr>
        <p:spPr>
          <a:xfrm>
            <a:off x="762000" y="8001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3600" b="1" dirty="0">
                <a:solidFill>
                  <a:srgbClr val="006F68"/>
                </a:solidFill>
                <a:latin typeface="Noto Sans SC"/>
                <a:ea typeface="Noto Sans SC"/>
                <a:cs typeface="Noto Sans SC"/>
                <a:sym typeface="Noto Sans SC"/>
              </a:rPr>
              <a:t>监测</a:t>
            </a:r>
            <a:r>
              <a:rPr lang="en-US" sz="3600" b="1" dirty="0" err="1">
                <a:solidFill>
                  <a:srgbClr val="006F68"/>
                </a:solidFill>
                <a:latin typeface="Noto Sans SC"/>
                <a:ea typeface="Noto Sans SC"/>
                <a:cs typeface="Noto Sans SC"/>
                <a:sym typeface="Noto Sans SC"/>
              </a:rPr>
              <a:t>核心：多源感知与AI</a:t>
            </a:r>
            <a:r>
              <a:rPr lang="zh-CN" altLang="en-US" sz="3600" b="1" dirty="0">
                <a:solidFill>
                  <a:srgbClr val="006F68"/>
                </a:solidFill>
                <a:latin typeface="Noto Sans SC"/>
                <a:ea typeface="Noto Sans SC"/>
                <a:cs typeface="Noto Sans SC"/>
                <a:sym typeface="Noto Sans SC"/>
              </a:rPr>
              <a:t>应用</a:t>
            </a:r>
            <a:endParaRPr lang="en-US" sz="1100" dirty="0">
              <a:solidFill>
                <a:srgbClr val="006F68"/>
              </a:solidFill>
            </a:endParaRPr>
          </a:p>
        </p:txBody>
      </p:sp>
      <p:sp>
        <p:nvSpPr>
          <p:cNvPr id="3" name="AutoShape 3"/>
          <p:cNvSpPr/>
          <p:nvPr/>
        </p:nvSpPr>
        <p:spPr>
          <a:xfrm>
            <a:off x="762003" y="1518023"/>
            <a:ext cx="5143500" cy="4944196"/>
          </a:xfrm>
          <a:prstGeom prst="roundRect">
            <a:avLst>
              <a:gd name="adj" fmla="val 3125"/>
            </a:avLst>
          </a:prstGeom>
          <a:solidFill>
            <a:srgbClr val="172A45">
              <a:alpha val="40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203" y="1668491"/>
            <a:ext cx="355600" cy="355600"/>
          </a:xfrm>
          <a:prstGeom prst="rect">
            <a:avLst/>
          </a:prstGeom>
        </p:spPr>
      </p:pic>
      <p:sp>
        <p:nvSpPr>
          <p:cNvPr id="5" name="AutoShape 5"/>
          <p:cNvSpPr/>
          <p:nvPr/>
        </p:nvSpPr>
        <p:spPr>
          <a:xfrm>
            <a:off x="1460500" y="1643091"/>
            <a:ext cx="4191000" cy="4064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多源感知：全息感知场构建</a:t>
            </a:r>
            <a:endParaRPr lang="en-US" sz="16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7" name="AutoShape 7"/>
          <p:cNvSpPr/>
          <p:nvPr/>
        </p:nvSpPr>
        <p:spPr>
          <a:xfrm>
            <a:off x="994207" y="5565463"/>
            <a:ext cx="46355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融合GNSS、InSAR、FBG光纤、微震监测等手段，像“CT扫描”般构建全息感知场，确保监测无死角、无遗漏。</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8" name="AutoShape 8"/>
          <p:cNvSpPr/>
          <p:nvPr/>
        </p:nvSpPr>
        <p:spPr>
          <a:xfrm>
            <a:off x="6286503" y="1501467"/>
            <a:ext cx="5143500" cy="4944196"/>
          </a:xfrm>
          <a:prstGeom prst="roundRect">
            <a:avLst>
              <a:gd name="adj" fmla="val 3125"/>
            </a:avLst>
          </a:prstGeom>
          <a:solidFill>
            <a:srgbClr val="172A45">
              <a:alpha val="35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40500" y="1668491"/>
            <a:ext cx="355600" cy="355600"/>
          </a:xfrm>
          <a:prstGeom prst="rect">
            <a:avLst/>
          </a:prstGeom>
        </p:spPr>
      </p:pic>
      <p:sp>
        <p:nvSpPr>
          <p:cNvPr id="10" name="AutoShape 10"/>
          <p:cNvSpPr/>
          <p:nvPr/>
        </p:nvSpPr>
        <p:spPr>
          <a:xfrm>
            <a:off x="7006799" y="1648725"/>
            <a:ext cx="4191000" cy="4064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AI</a:t>
            </a:r>
            <a:r>
              <a:rPr lang="zh-CN" altLang="en-US" sz="16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应用</a:t>
            </a:r>
            <a:r>
              <a:rPr lang="en-US" sz="16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：精准预警与决策辅助</a:t>
            </a:r>
            <a:endParaRPr lang="en-US" sz="16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pic>
        <p:nvPicPr>
          <p:cNvPr id="11" name="Picture 11"/>
          <p:cNvPicPr>
            <a:picLocks noChangeAspect="1"/>
          </p:cNvPicPr>
          <p:nvPr/>
        </p:nvPicPr>
        <p:blipFill>
          <a:blip r:embed="rId7">
            <a:extLst>
              <a:ext uri="{BEBA8EAE-BF5A-486C-A8C5-ECC9F3942E4B}">
                <a14:imgProps xmlns:a14="http://schemas.microsoft.com/office/drawing/2010/main">
                  <a14:imgLayer r:embed="rId8">
                    <a14:imgEffect>
                      <a14:brightnessContrast bright="7000" contrast="-54000"/>
                    </a14:imgEffect>
                  </a14:imgLayer>
                </a14:imgProps>
              </a:ext>
            </a:extLst>
          </a:blip>
          <a:srcRect/>
          <a:stretch>
            <a:fillRect/>
          </a:stretch>
        </p:blipFill>
        <p:spPr>
          <a:xfrm>
            <a:off x="6438385" y="2667000"/>
            <a:ext cx="4839731" cy="1905000"/>
          </a:xfrm>
          <a:prstGeom prst="roundRect">
            <a:avLst>
              <a:gd name="adj" fmla="val 0"/>
            </a:avLst>
          </a:prstGeom>
          <a:noFill/>
          <a:ln w="25400" cap="flat" cmpd="sng">
            <a:noFill/>
            <a:prstDash val="solid"/>
            <a:round/>
          </a:ln>
        </p:spPr>
      </p:pic>
      <p:sp>
        <p:nvSpPr>
          <p:cNvPr id="12" name="AutoShape 12"/>
          <p:cNvSpPr/>
          <p:nvPr/>
        </p:nvSpPr>
        <p:spPr>
          <a:xfrm>
            <a:off x="6562303" y="4933672"/>
            <a:ext cx="4635500" cy="137873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基于深度学习算法进行趋势预测，</a:t>
            </a:r>
            <a:r>
              <a:rPr lang="zh-CN" alt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参照煤炭行业国家标准，设定预警阈值，提高了型变监测的准确度，减少了</a:t>
            </a:r>
            <a:r>
              <a:rPr 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误报率，</a:t>
            </a:r>
            <a:r>
              <a:rPr lang="zh-CN" alt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将杆塔倾斜的预警时间提前了</a:t>
            </a:r>
            <a:r>
              <a:rPr lang="en-US" altLang="zh-CN"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3-6</a:t>
            </a:r>
            <a:r>
              <a:rPr lang="zh-CN" alt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个月</a:t>
            </a:r>
            <a:r>
              <a:rPr lang="en-US" sz="1800" b="1"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800" b="1"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3" name="图片 12">
            <a:extLst>
              <a:ext uri="{FF2B5EF4-FFF2-40B4-BE49-F238E27FC236}">
                <a16:creationId xmlns:a16="http://schemas.microsoft.com/office/drawing/2014/main" id="{74B42391-22D3-E1F7-6837-689C4DDA4069}"/>
              </a:ext>
            </a:extLst>
          </p:cNvPr>
          <p:cNvPicPr>
            <a:picLocks noChangeAspect="1"/>
          </p:cNvPicPr>
          <p:nvPr/>
        </p:nvPicPr>
        <p:blipFill>
          <a:blip r:embed="rId9"/>
          <a:stretch>
            <a:fillRect/>
          </a:stretch>
        </p:blipFill>
        <p:spPr>
          <a:xfrm>
            <a:off x="10706984" y="81892"/>
            <a:ext cx="1314763" cy="873457"/>
          </a:xfrm>
          <a:prstGeom prst="rect">
            <a:avLst/>
          </a:prstGeom>
        </p:spPr>
      </p:pic>
      <p:sp>
        <p:nvSpPr>
          <p:cNvPr id="14" name="文本框 13">
            <a:extLst>
              <a:ext uri="{FF2B5EF4-FFF2-40B4-BE49-F238E27FC236}">
                <a16:creationId xmlns:a16="http://schemas.microsoft.com/office/drawing/2014/main" id="{4952B530-EDA0-F4DC-6F04-7F0C6C08B713}"/>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869123"/>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五</a:t>
            </a:r>
            <a:r>
              <a:rPr lang="en-US" sz="3600" b="1" dirty="0">
                <a:solidFill>
                  <a:srgbClr val="006F68"/>
                </a:solidFill>
                <a:latin typeface="Noto Sans SC"/>
                <a:ea typeface="Noto Sans SC"/>
                <a:cs typeface="Noto Sans SC"/>
                <a:sym typeface="Noto Sans SC"/>
              </a:rPr>
              <a:t>：无人机</a:t>
            </a:r>
            <a:r>
              <a:rPr lang="zh-CN" altLang="en-US" sz="3600" b="1" dirty="0">
                <a:solidFill>
                  <a:srgbClr val="006F68"/>
                </a:solidFill>
                <a:latin typeface="Noto Sans SC"/>
                <a:ea typeface="Noto Sans SC"/>
                <a:cs typeface="Noto Sans SC"/>
                <a:sym typeface="Noto Sans SC"/>
              </a:rPr>
              <a:t>机载智能</a:t>
            </a:r>
            <a:r>
              <a:rPr lang="en-US" sz="3600" b="1" dirty="0">
                <a:solidFill>
                  <a:srgbClr val="006F68"/>
                </a:solidFill>
                <a:latin typeface="Noto Sans SC"/>
                <a:ea typeface="Noto Sans SC"/>
                <a:cs typeface="Noto Sans SC"/>
                <a:sym typeface="Noto Sans SC"/>
              </a:rPr>
              <a:t>验电</a:t>
            </a:r>
            <a:r>
              <a:rPr lang="zh-CN" altLang="en-US" sz="3600" b="1" dirty="0">
                <a:solidFill>
                  <a:srgbClr val="006F68"/>
                </a:solidFill>
                <a:latin typeface="Noto Sans SC"/>
                <a:ea typeface="Noto Sans SC"/>
                <a:cs typeface="Noto Sans SC"/>
                <a:sym typeface="Noto Sans SC"/>
              </a:rPr>
              <a:t>、接地线自动</a:t>
            </a:r>
            <a:r>
              <a:rPr lang="en-US" sz="3600" b="1" dirty="0">
                <a:solidFill>
                  <a:srgbClr val="006F68"/>
                </a:solidFill>
                <a:latin typeface="Noto Sans SC"/>
                <a:ea typeface="Noto Sans SC"/>
                <a:cs typeface="Noto Sans SC"/>
                <a:sym typeface="Noto Sans SC"/>
              </a:rPr>
              <a:t>挂拆装置</a:t>
            </a:r>
            <a:endParaRPr lang="en-US" sz="1100" dirty="0">
              <a:solidFill>
                <a:srgbClr val="006F68"/>
              </a:solidFill>
            </a:endParaRPr>
          </a:p>
        </p:txBody>
      </p:sp>
      <p:pic>
        <p:nvPicPr>
          <p:cNvPr id="3" name="Picture 3"/>
          <p:cNvPicPr>
            <a:picLocks noChangeAspect="1"/>
          </p:cNvPicPr>
          <p:nvPr/>
        </p:nvPicPr>
        <p:blipFill>
          <a:blip r:embed="rId3"/>
          <a:srcRect t="19290" b="8270"/>
          <a:stretch>
            <a:fillRect/>
          </a:stretch>
        </p:blipFill>
        <p:spPr>
          <a:xfrm>
            <a:off x="762000" y="2032000"/>
            <a:ext cx="3810000" cy="4493613"/>
          </a:xfrm>
          <a:prstGeom prst="roundRect">
            <a:avLst>
              <a:gd name="adj" fmla="val 3333"/>
            </a:avLst>
          </a:prstGeom>
          <a:blipFill dpi="0" rotWithShape="1">
            <a:blip r:embed="rId4">
              <a:alphaModFix amt="32000"/>
            </a:blip>
            <a:srcRect/>
            <a:tile tx="0" ty="0" sx="100000" sy="100000" flip="none" algn="tl"/>
          </a:blipFill>
          <a:ln w="12700" cap="flat" cmpd="sng">
            <a:solidFill>
              <a:srgbClr val="FFFFFF">
                <a:alpha val="20000"/>
              </a:srgbClr>
            </a:solidFill>
            <a:prstDash val="solid"/>
            <a:round/>
          </a:ln>
        </p:spPr>
      </p:pic>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53000" y="2032000"/>
            <a:ext cx="406400" cy="406400"/>
          </a:xfrm>
          <a:prstGeom prst="rect">
            <a:avLst/>
          </a:prstGeom>
        </p:spPr>
      </p:pic>
      <p:sp>
        <p:nvSpPr>
          <p:cNvPr id="5" name="AutoShape 5"/>
          <p:cNvSpPr/>
          <p:nvPr/>
        </p:nvSpPr>
        <p:spPr>
          <a:xfrm>
            <a:off x="5461000" y="2006600"/>
            <a:ext cx="5969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智能化作业设备</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5461000" y="2413000"/>
            <a:ext cx="5969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err="1">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集成无人机技术，专为高压输电线路</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施工</a:t>
            </a:r>
            <a:r>
              <a:rPr lang="en-US" sz="1800" dirty="0" err="1">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设计，实现验电与接地</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线</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挂</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接与</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拆</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除</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的自动化操作。</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pic>
        <p:nvPicPr>
          <p:cNvPr id="7" name="Picture 7"/>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53000" y="3646556"/>
            <a:ext cx="406400" cy="406400"/>
          </a:xfrm>
          <a:prstGeom prst="rect">
            <a:avLst/>
          </a:prstGeom>
        </p:spPr>
      </p:pic>
      <p:sp>
        <p:nvSpPr>
          <p:cNvPr id="8" name="AutoShape 8"/>
          <p:cNvSpPr/>
          <p:nvPr/>
        </p:nvSpPr>
        <p:spPr>
          <a:xfrm>
            <a:off x="5461000" y="3595757"/>
            <a:ext cx="5969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替代人工登高作业</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9" name="AutoShape 9"/>
          <p:cNvSpPr/>
          <p:nvPr/>
        </p:nvSpPr>
        <p:spPr>
          <a:xfrm>
            <a:off x="5461000" y="4078356"/>
            <a:ext cx="5969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通过远程操控彻底规避高空作业风险，显著提升作业效率与安全性</a:t>
            </a:r>
            <a:r>
              <a:rPr lang="en-US" sz="18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06617" y="5261113"/>
            <a:ext cx="406400" cy="406400"/>
          </a:xfrm>
          <a:prstGeom prst="rect">
            <a:avLst/>
          </a:prstGeom>
        </p:spPr>
      </p:pic>
      <p:sp>
        <p:nvSpPr>
          <p:cNvPr id="11" name="AutoShape 11"/>
          <p:cNvSpPr/>
          <p:nvPr/>
        </p:nvSpPr>
        <p:spPr>
          <a:xfrm>
            <a:off x="5461000" y="5261113"/>
            <a:ext cx="5969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智能电网运维革新</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2" name="AutoShape 12"/>
          <p:cNvSpPr/>
          <p:nvPr/>
        </p:nvSpPr>
        <p:spPr>
          <a:xfrm>
            <a:off x="5461000" y="5763613"/>
            <a:ext cx="5969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服务</a:t>
            </a:r>
            <a:r>
              <a:rPr lang="en-US" sz="1800" dirty="0" err="1">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行业技术升级，是电网运维领域的一项</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基础</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技术</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和无人机结合的典型应用</a:t>
            </a:r>
            <a:r>
              <a:rPr lang="en-US" sz="18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pic>
        <p:nvPicPr>
          <p:cNvPr id="13" name="图片 12">
            <a:extLst>
              <a:ext uri="{FF2B5EF4-FFF2-40B4-BE49-F238E27FC236}">
                <a16:creationId xmlns:a16="http://schemas.microsoft.com/office/drawing/2014/main" id="{87230F16-2CA1-200F-976D-4CBFE978D99B}"/>
              </a:ext>
            </a:extLst>
          </p:cNvPr>
          <p:cNvPicPr>
            <a:picLocks noChangeAspect="1"/>
          </p:cNvPicPr>
          <p:nvPr/>
        </p:nvPicPr>
        <p:blipFill>
          <a:blip r:embed="rId8"/>
          <a:stretch>
            <a:fillRect/>
          </a:stretch>
        </p:blipFill>
        <p:spPr>
          <a:xfrm>
            <a:off x="10706984" y="81892"/>
            <a:ext cx="1314763" cy="873457"/>
          </a:xfrm>
          <a:prstGeom prst="rect">
            <a:avLst/>
          </a:prstGeom>
        </p:spPr>
      </p:pic>
      <p:sp>
        <p:nvSpPr>
          <p:cNvPr id="14" name="文本框 13">
            <a:extLst>
              <a:ext uri="{FF2B5EF4-FFF2-40B4-BE49-F238E27FC236}">
                <a16:creationId xmlns:a16="http://schemas.microsoft.com/office/drawing/2014/main" id="{840A309E-EDD2-A6E3-C014-2F60289E959B}"/>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16000"/>
            <a:lum/>
            <a:extLst>
              <a:ext uri="{BEBA8EAE-BF5A-486C-A8C5-ECC9F3942E4B}">
                <a14:imgProps xmlns:a14="http://schemas.microsoft.com/office/drawing/2010/main">
                  <a14:imgLayer r:embed="rId4">
                    <a14:imgEffect>
                      <a14:sharpenSoften amount="-46000"/>
                    </a14:imgEffect>
                    <a14:imgEffect>
                      <a14:brightnessContrast bright="-44000"/>
                    </a14:imgEffect>
                  </a14:imgLayer>
                </a14:imgProps>
              </a:ext>
            </a:extLst>
          </a:blip>
          <a:srcRect/>
          <a:stretch>
            <a:fillRect r="-25000" b="-20000"/>
          </a:stretch>
        </a:blipFill>
        <a:effectLst/>
      </p:bgPr>
    </p:bg>
    <p:spTree>
      <p:nvGrpSpPr>
        <p:cNvPr id="1" name=""/>
        <p:cNvGrpSpPr/>
        <p:nvPr/>
      </p:nvGrpSpPr>
      <p:grpSpPr>
        <a:xfrm>
          <a:off x="0" y="0"/>
          <a:ext cx="0" cy="0"/>
          <a:chOff x="0" y="0"/>
          <a:chExt cx="0" cy="0"/>
        </a:xfrm>
      </p:grpSpPr>
      <p:sp>
        <p:nvSpPr>
          <p:cNvPr id="2" name="AutoShape 2"/>
          <p:cNvSpPr/>
          <p:nvPr/>
        </p:nvSpPr>
        <p:spPr>
          <a:xfrm>
            <a:off x="762000" y="6858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核心参数：高精度与高可靠性</a:t>
            </a:r>
            <a:endParaRPr lang="en-US" sz="1100" dirty="0">
              <a:solidFill>
                <a:srgbClr val="006F68"/>
              </a:solidFill>
            </a:endParaRPr>
          </a:p>
        </p:txBody>
      </p:sp>
      <p:sp>
        <p:nvSpPr>
          <p:cNvPr id="3" name="AutoShape 3"/>
          <p:cNvSpPr/>
          <p:nvPr/>
        </p:nvSpPr>
        <p:spPr>
          <a:xfrm>
            <a:off x="762000" y="2095501"/>
            <a:ext cx="5334000" cy="1173139"/>
          </a:xfrm>
          <a:prstGeom prst="roundRect">
            <a:avLst>
              <a:gd name="adj" fmla="val 12500"/>
            </a:avLst>
          </a:prstGeom>
          <a:solidFill>
            <a:srgbClr val="006F68"/>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2235200"/>
            <a:ext cx="609600" cy="609600"/>
          </a:xfrm>
          <a:prstGeom prst="rect">
            <a:avLst/>
          </a:prstGeom>
        </p:spPr>
      </p:pic>
      <p:sp>
        <p:nvSpPr>
          <p:cNvPr id="5" name="AutoShape 5"/>
          <p:cNvSpPr/>
          <p:nvPr/>
        </p:nvSpPr>
        <p:spPr>
          <a:xfrm>
            <a:off x="1778000" y="2159000"/>
            <a:ext cx="3810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适用电压范围</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778003" y="2514601"/>
            <a:ext cx="3913116" cy="514067"/>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适配110kV及</a:t>
            </a:r>
            <a:r>
              <a:rPr lang="en-US" altLang="zh-CN"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±800kv</a:t>
            </a: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架空线路，</a:t>
            </a:r>
            <a:r>
              <a:rPr lang="zh-CN" alt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适配各口径</a:t>
            </a: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导线规格，接触电阻≤0.79Ω。</a:t>
            </a:r>
            <a:endParaRPr lang="en-US" sz="1800"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762000" y="4394200"/>
            <a:ext cx="5080000" cy="1016000"/>
          </a:xfrm>
          <a:prstGeom prst="roundRect">
            <a:avLst>
              <a:gd name="adj" fmla="val 12500"/>
            </a:avLst>
          </a:prstGeom>
          <a:no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3235" y="4597400"/>
            <a:ext cx="609600" cy="609600"/>
          </a:xfrm>
          <a:prstGeom prst="rect">
            <a:avLst/>
          </a:prstGeom>
        </p:spPr>
      </p:pic>
      <p:sp>
        <p:nvSpPr>
          <p:cNvPr id="9" name="AutoShape 9"/>
          <p:cNvSpPr/>
          <p:nvPr/>
        </p:nvSpPr>
        <p:spPr>
          <a:xfrm>
            <a:off x="1786835" y="4458648"/>
            <a:ext cx="3810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轻量化挂拆装置</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1786835" y="4962479"/>
            <a:ext cx="3810000" cy="609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本体</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重量&lt;8kg，提升力&gt;2000N，卡接可靠性达1000次循环测试。</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6350000" y="2032000"/>
            <a:ext cx="5080000" cy="1016000"/>
          </a:xfrm>
          <a:prstGeom prst="roundRect">
            <a:avLst>
              <a:gd name="adj" fmla="val 12500"/>
            </a:avLst>
          </a:prstGeom>
          <a:solidFill>
            <a:srgbClr val="FFFFFF">
              <a:alpha val="5000"/>
            </a:srgbClr>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04000" y="2235200"/>
            <a:ext cx="609600" cy="609600"/>
          </a:xfrm>
          <a:prstGeom prst="rect">
            <a:avLst/>
          </a:prstGeom>
        </p:spPr>
      </p:pic>
      <p:sp>
        <p:nvSpPr>
          <p:cNvPr id="13" name="AutoShape 13"/>
          <p:cNvSpPr/>
          <p:nvPr/>
        </p:nvSpPr>
        <p:spPr>
          <a:xfrm>
            <a:off x="7366000" y="2098153"/>
            <a:ext cx="3810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标准接地线配置</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7366000" y="2590805"/>
            <a:ext cx="3810000" cy="609599"/>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25mm²多股软铜线，20-40米长度，</a:t>
            </a:r>
            <a:r>
              <a:rPr lang="zh-CN" alt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性能参数符合国网技术</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标准。</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350003" y="4394200"/>
            <a:ext cx="5332484" cy="1283269"/>
          </a:xfrm>
          <a:prstGeom prst="roundRect">
            <a:avLst>
              <a:gd name="adj" fmla="val 12500"/>
            </a:avLst>
          </a:prstGeom>
          <a:solidFill>
            <a:srgbClr val="006F68"/>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604000" y="4597400"/>
            <a:ext cx="609600" cy="609600"/>
          </a:xfrm>
          <a:prstGeom prst="rect">
            <a:avLst/>
          </a:prstGeom>
        </p:spPr>
      </p:pic>
      <p:sp>
        <p:nvSpPr>
          <p:cNvPr id="17" name="AutoShape 17"/>
          <p:cNvSpPr/>
          <p:nvPr/>
        </p:nvSpPr>
        <p:spPr>
          <a:xfrm>
            <a:off x="7366000" y="4419600"/>
            <a:ext cx="3810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改进型</a:t>
            </a: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验电器</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7366000" y="4962477"/>
            <a:ext cx="3810000" cy="396923"/>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适配无人机机载，</a:t>
            </a: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响应时间&lt;0.5s，额定工作5分钟，声光双模报警，稳定运行。</a:t>
            </a:r>
            <a:endParaRPr lang="en-US" sz="1800"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6310BD0D-087A-F902-28CA-ED5D637B7248}"/>
              </a:ext>
            </a:extLst>
          </p:cNvPr>
          <p:cNvPicPr>
            <a:picLocks noChangeAspect="1"/>
          </p:cNvPicPr>
          <p:nvPr/>
        </p:nvPicPr>
        <p:blipFill>
          <a:blip r:embed="rId8"/>
          <a:stretch>
            <a:fillRect/>
          </a:stretch>
        </p:blipFill>
        <p:spPr>
          <a:xfrm>
            <a:off x="10706984" y="81892"/>
            <a:ext cx="1314763" cy="873457"/>
          </a:xfrm>
          <a:prstGeom prst="rect">
            <a:avLst/>
          </a:prstGeom>
        </p:spPr>
      </p:pic>
      <p:sp>
        <p:nvSpPr>
          <p:cNvPr id="20" name="文本框 19">
            <a:extLst>
              <a:ext uri="{FF2B5EF4-FFF2-40B4-BE49-F238E27FC236}">
                <a16:creationId xmlns:a16="http://schemas.microsoft.com/office/drawing/2014/main" id="{E4E79B74-D974-1087-7BFE-03E10C6CC76F}"/>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2000"/>
            <a:lum/>
            <a:extLst>
              <a:ext uri="{BEBA8EAE-BF5A-486C-A8C5-ECC9F3942E4B}">
                <a14:imgProps xmlns:a14="http://schemas.microsoft.com/office/drawing/2010/main">
                  <a14:imgLayer r:embed="rId4">
                    <a14:imgEffect>
                      <a14:sharpenSoften amount="-46000"/>
                    </a14:imgEffect>
                    <a14:imgEffect>
                      <a14:brightnessContrast bright="-44000"/>
                    </a14:imgEffect>
                  </a14:imgLayer>
                </a14:imgProps>
              </a:ext>
            </a:extLst>
          </a:blip>
          <a:srcRect/>
          <a:stretch>
            <a:fillRect r="-25000" b="-20000"/>
          </a:stretch>
        </a:blipFill>
        <a:effectLst/>
      </p:bgPr>
    </p:bg>
    <p:spTree>
      <p:nvGrpSpPr>
        <p:cNvPr id="1" name=""/>
        <p:cNvGrpSpPr/>
        <p:nvPr/>
      </p:nvGrpSpPr>
      <p:grpSpPr>
        <a:xfrm>
          <a:off x="0" y="0"/>
          <a:ext cx="0" cy="0"/>
          <a:chOff x="0" y="0"/>
          <a:chExt cx="0" cy="0"/>
        </a:xfrm>
      </p:grpSpPr>
      <p:sp>
        <p:nvSpPr>
          <p:cNvPr id="2" name="AutoShape 2"/>
          <p:cNvSpPr/>
          <p:nvPr/>
        </p:nvSpPr>
        <p:spPr>
          <a:xfrm>
            <a:off x="762000" y="764209"/>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主要功能：智能、高效、安全</a:t>
            </a:r>
            <a:endParaRPr lang="en-US" sz="1100" dirty="0">
              <a:solidFill>
                <a:srgbClr val="006F68"/>
              </a:solidFill>
            </a:endParaRPr>
          </a:p>
        </p:txBody>
      </p:sp>
      <p:sp>
        <p:nvSpPr>
          <p:cNvPr id="3" name="AutoShape 3"/>
          <p:cNvSpPr/>
          <p:nvPr/>
        </p:nvSpPr>
        <p:spPr>
          <a:xfrm>
            <a:off x="762000" y="2032000"/>
            <a:ext cx="3302000" cy="3810000"/>
          </a:xfrm>
          <a:prstGeom prst="roundRect">
            <a:avLst>
              <a:gd name="adj" fmla="val 3846"/>
            </a:avLst>
          </a:prstGeom>
          <a:solidFill>
            <a:srgbClr val="006F68"/>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2286000"/>
            <a:ext cx="609600" cy="609600"/>
          </a:xfrm>
          <a:prstGeom prst="rect">
            <a:avLst/>
          </a:prstGeom>
        </p:spPr>
      </p:pic>
      <p:sp>
        <p:nvSpPr>
          <p:cNvPr id="5" name="AutoShape 5"/>
          <p:cNvSpPr/>
          <p:nvPr/>
        </p:nvSpPr>
        <p:spPr>
          <a:xfrm>
            <a:off x="1016000" y="2984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智能挂拆</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0" y="3429000"/>
            <a:ext cx="2794000" cy="190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通过</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精密机械结构</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，实现</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接地线</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快速连接与拆卸。单次操作时间大幅缩短至20分钟</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内</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，效率提升显著。</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4445000" y="2032000"/>
            <a:ext cx="3302000" cy="3810000"/>
          </a:xfrm>
          <a:prstGeom prst="roundRect">
            <a:avLst>
              <a:gd name="adj" fmla="val 3846"/>
            </a:avLst>
          </a:prstGeom>
          <a:solidFill>
            <a:schemeClr val="bg1"/>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9000" y="2286000"/>
            <a:ext cx="609600" cy="609600"/>
          </a:xfrm>
          <a:prstGeom prst="rect">
            <a:avLst/>
          </a:prstGeom>
        </p:spPr>
      </p:pic>
      <p:sp>
        <p:nvSpPr>
          <p:cNvPr id="9" name="AutoShape 9"/>
          <p:cNvSpPr/>
          <p:nvPr/>
        </p:nvSpPr>
        <p:spPr>
          <a:xfrm>
            <a:off x="4699000" y="2984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三相</a:t>
            </a:r>
            <a:r>
              <a:rPr lang="zh-CN" alt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标识</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4699000" y="3429000"/>
            <a:ext cx="2794000" cy="190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采用红黄绿三色标识系统，实现三相精准匹配，有效避免误操作，确保连接准确无误。</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8128000" y="2032000"/>
            <a:ext cx="3302000" cy="3810000"/>
          </a:xfrm>
          <a:prstGeom prst="roundRect">
            <a:avLst>
              <a:gd name="adj" fmla="val 3846"/>
            </a:avLst>
          </a:prstGeom>
          <a:solidFill>
            <a:srgbClr val="006F68"/>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82000" y="2286000"/>
            <a:ext cx="609600" cy="609600"/>
          </a:xfrm>
          <a:prstGeom prst="rect">
            <a:avLst/>
          </a:prstGeom>
        </p:spPr>
      </p:pic>
      <p:sp>
        <p:nvSpPr>
          <p:cNvPr id="13" name="AutoShape 13"/>
          <p:cNvSpPr/>
          <p:nvPr/>
        </p:nvSpPr>
        <p:spPr>
          <a:xfrm>
            <a:off x="8382000" y="2984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2"/>
                </a:solidFill>
                <a:latin typeface="黑体" panose="02010609060101010101" pitchFamily="49" charset="-122"/>
                <a:ea typeface="黑体" panose="02010609060101010101" pitchFamily="49" charset="-122"/>
                <a:cs typeface="Noto Sans SC"/>
                <a:sym typeface="黑体" panose="02010609060101010101" pitchFamily="49" charset="-122"/>
              </a:rPr>
              <a:t>安全防护</a:t>
            </a:r>
            <a:endParaRPr lang="en-US" sz="1500" dirty="0">
              <a:solidFill>
                <a:schemeClr val="tx2"/>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8382000" y="3429000"/>
            <a:ext cx="2794000" cy="190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2"/>
                </a:solidFill>
                <a:latin typeface="楷体" panose="02010609060101010101" pitchFamily="49" charset="-122"/>
                <a:ea typeface="楷体" panose="02010609060101010101" pitchFamily="49" charset="-122"/>
                <a:cs typeface="Noto Sans SC"/>
                <a:sym typeface="黑体" panose="02010609060101010101" pitchFamily="49" charset="-122"/>
              </a:rPr>
              <a:t>具备安全</a:t>
            </a:r>
            <a:r>
              <a:rPr lang="zh-CN" altLang="en-US" sz="1800" dirty="0">
                <a:solidFill>
                  <a:schemeClr val="tx2"/>
                </a:solidFill>
                <a:latin typeface="楷体" panose="02010609060101010101" pitchFamily="49" charset="-122"/>
                <a:ea typeface="楷体" panose="02010609060101010101" pitchFamily="49" charset="-122"/>
                <a:cs typeface="Noto Sans SC"/>
                <a:sym typeface="黑体" panose="02010609060101010101" pitchFamily="49" charset="-122"/>
              </a:rPr>
              <a:t>锁止</a:t>
            </a:r>
            <a:r>
              <a:rPr lang="en-US" sz="1800" dirty="0">
                <a:solidFill>
                  <a:schemeClr val="tx2"/>
                </a:solidFill>
                <a:latin typeface="楷体" panose="02010609060101010101" pitchFamily="49" charset="-122"/>
                <a:ea typeface="楷体" panose="02010609060101010101" pitchFamily="49" charset="-122"/>
                <a:cs typeface="Noto Sans SC"/>
                <a:sym typeface="黑体" panose="02010609060101010101" pitchFamily="49" charset="-122"/>
              </a:rPr>
              <a:t>防护</a:t>
            </a:r>
            <a:r>
              <a:rPr lang="zh-CN" altLang="en-US" sz="1800" dirty="0">
                <a:solidFill>
                  <a:schemeClr val="tx2"/>
                </a:solidFill>
                <a:latin typeface="楷体" panose="02010609060101010101" pitchFamily="49" charset="-122"/>
                <a:ea typeface="楷体" panose="02010609060101010101" pitchFamily="49" charset="-122"/>
                <a:cs typeface="Noto Sans SC"/>
                <a:sym typeface="黑体" panose="02010609060101010101" pitchFamily="49" charset="-122"/>
              </a:rPr>
              <a:t>与防伪</a:t>
            </a:r>
            <a:r>
              <a:rPr lang="en-US" sz="1800" dirty="0">
                <a:solidFill>
                  <a:schemeClr val="tx2"/>
                </a:solidFill>
                <a:latin typeface="楷体" panose="02010609060101010101" pitchFamily="49" charset="-122"/>
                <a:ea typeface="楷体" panose="02010609060101010101" pitchFamily="49" charset="-122"/>
                <a:cs typeface="Noto Sans SC"/>
                <a:sym typeface="黑体" panose="02010609060101010101" pitchFamily="49" charset="-122"/>
              </a:rPr>
              <a:t>设计，为作业人员和设备提供多重安全保障。</a:t>
            </a:r>
            <a:endParaRPr lang="en-US" sz="1800" dirty="0">
              <a:solidFill>
                <a:schemeClr val="tx2"/>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5" name="图片 14">
            <a:extLst>
              <a:ext uri="{FF2B5EF4-FFF2-40B4-BE49-F238E27FC236}">
                <a16:creationId xmlns:a16="http://schemas.microsoft.com/office/drawing/2014/main" id="{770C0550-428A-21EE-BE73-AE20671DDBBF}"/>
              </a:ext>
            </a:extLst>
          </p:cNvPr>
          <p:cNvPicPr>
            <a:picLocks noChangeAspect="1"/>
          </p:cNvPicPr>
          <p:nvPr/>
        </p:nvPicPr>
        <p:blipFill>
          <a:blip r:embed="rId8"/>
          <a:stretch>
            <a:fillRect/>
          </a:stretch>
        </p:blipFill>
        <p:spPr>
          <a:xfrm>
            <a:off x="10706984" y="81892"/>
            <a:ext cx="1314763" cy="873457"/>
          </a:xfrm>
          <a:prstGeom prst="rect">
            <a:avLst/>
          </a:prstGeom>
        </p:spPr>
      </p:pic>
      <p:sp>
        <p:nvSpPr>
          <p:cNvPr id="16" name="文本框 15">
            <a:extLst>
              <a:ext uri="{FF2B5EF4-FFF2-40B4-BE49-F238E27FC236}">
                <a16:creationId xmlns:a16="http://schemas.microsoft.com/office/drawing/2014/main" id="{2AD14DDB-41AA-2681-A150-FB525EB4BD97}"/>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657428"/>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六</a:t>
            </a:r>
            <a:r>
              <a:rPr lang="en-US" sz="3600" b="1" dirty="0">
                <a:solidFill>
                  <a:srgbClr val="006F68"/>
                </a:solidFill>
                <a:latin typeface="Noto Sans SC"/>
                <a:ea typeface="Noto Sans SC"/>
                <a:cs typeface="Noto Sans SC"/>
                <a:sym typeface="Noto Sans SC"/>
              </a:rPr>
              <a:t>：</a:t>
            </a:r>
            <a:r>
              <a:rPr lang="zh-CN" altLang="en-US" sz="3600" b="1" dirty="0">
                <a:solidFill>
                  <a:srgbClr val="006F68"/>
                </a:solidFill>
                <a:latin typeface="Noto Sans SC"/>
                <a:ea typeface="Noto Sans SC"/>
                <a:cs typeface="Noto Sans SC"/>
                <a:sym typeface="Noto Sans SC"/>
              </a:rPr>
              <a:t>无人区</a:t>
            </a:r>
            <a:r>
              <a:rPr lang="en-US" sz="3600" b="1" dirty="0">
                <a:solidFill>
                  <a:srgbClr val="006F68"/>
                </a:solidFill>
                <a:latin typeface="Noto Sans SC"/>
                <a:ea typeface="Noto Sans SC"/>
                <a:cs typeface="Noto Sans SC"/>
                <a:sym typeface="Noto Sans SC"/>
              </a:rPr>
              <a:t>多点宽频组网通讯补强装置</a:t>
            </a:r>
            <a:endParaRPr lang="en-US" sz="1100" dirty="0">
              <a:solidFill>
                <a:srgbClr val="006F68"/>
              </a:solidFill>
            </a:endParaRPr>
          </a:p>
        </p:txBody>
      </p:sp>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23000" y="2095500"/>
            <a:ext cx="355600" cy="355600"/>
          </a:xfrm>
          <a:prstGeom prst="rect">
            <a:avLst/>
          </a:prstGeom>
        </p:spPr>
      </p:pic>
      <p:sp>
        <p:nvSpPr>
          <p:cNvPr id="4" name="AutoShape 4"/>
          <p:cNvSpPr/>
          <p:nvPr/>
        </p:nvSpPr>
        <p:spPr>
          <a:xfrm>
            <a:off x="6705600" y="2057400"/>
            <a:ext cx="47244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适用场景与定位</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5" name="AutoShape 5"/>
          <p:cNvSpPr/>
          <p:nvPr/>
        </p:nvSpPr>
        <p:spPr>
          <a:xfrm>
            <a:off x="6705600" y="2767397"/>
            <a:ext cx="47244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  </a:t>
            </a:r>
            <a:r>
              <a:rPr lang="en-US" sz="20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专为无人区</a:t>
            </a:r>
            <a:r>
              <a:rPr lang="zh-CN" altLang="en-US" sz="20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无通讯信号</a:t>
            </a:r>
            <a:r>
              <a:rPr lang="en-US" sz="20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及信号薄弱区域设计，解决输电线路监测设备的数据回传难题，是智能电网通信网络的关键组成部分。</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3000" y="3938769"/>
            <a:ext cx="355600" cy="355600"/>
          </a:xfrm>
          <a:prstGeom prst="rect">
            <a:avLst/>
          </a:prstGeom>
        </p:spPr>
      </p:pic>
      <p:sp>
        <p:nvSpPr>
          <p:cNvPr id="7" name="AutoShape 7"/>
          <p:cNvSpPr/>
          <p:nvPr/>
        </p:nvSpPr>
        <p:spPr>
          <a:xfrm>
            <a:off x="6705600" y="3913369"/>
            <a:ext cx="47244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核心功能优势</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8" name="AutoShape 8"/>
          <p:cNvSpPr/>
          <p:nvPr/>
        </p:nvSpPr>
        <p:spPr>
          <a:xfrm>
            <a:off x="6705600" y="4548857"/>
            <a:ext cx="47244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  </a:t>
            </a:r>
            <a:r>
              <a:rPr lang="en-US" sz="20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实现信号的广覆盖与稳定传输，确保在复杂地理环境下监测数据的实时性与可靠性，保障电网安全运行。</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0" name="图片 9">
            <a:extLst>
              <a:ext uri="{FF2B5EF4-FFF2-40B4-BE49-F238E27FC236}">
                <a16:creationId xmlns:a16="http://schemas.microsoft.com/office/drawing/2014/main" id="{7A46A3D3-EA88-E7D9-05F6-36E7BE96F127}"/>
              </a:ext>
            </a:extLst>
          </p:cNvPr>
          <p:cNvPicPr>
            <a:picLocks noChangeAspect="1"/>
          </p:cNvPicPr>
          <p:nvPr/>
        </p:nvPicPr>
        <p:blipFill>
          <a:blip r:embed="rId5"/>
          <a:stretch>
            <a:fillRect/>
          </a:stretch>
        </p:blipFill>
        <p:spPr>
          <a:xfrm>
            <a:off x="10706984" y="81892"/>
            <a:ext cx="1314763" cy="873457"/>
          </a:xfrm>
          <a:prstGeom prst="rect">
            <a:avLst/>
          </a:prstGeom>
        </p:spPr>
      </p:pic>
      <p:pic>
        <p:nvPicPr>
          <p:cNvPr id="12" name="图片 11">
            <a:extLst>
              <a:ext uri="{FF2B5EF4-FFF2-40B4-BE49-F238E27FC236}">
                <a16:creationId xmlns:a16="http://schemas.microsoft.com/office/drawing/2014/main" id="{C8114BDC-659E-CA4C-338A-85960A8B064A}"/>
              </a:ext>
            </a:extLst>
          </p:cNvPr>
          <p:cNvPicPr>
            <a:picLocks noChangeAspect="1"/>
          </p:cNvPicPr>
          <p:nvPr/>
        </p:nvPicPr>
        <p:blipFill>
          <a:blip r:embed="rId6"/>
          <a:stretch>
            <a:fillRect/>
          </a:stretch>
        </p:blipFill>
        <p:spPr>
          <a:xfrm>
            <a:off x="1697049" y="1722729"/>
            <a:ext cx="3577811" cy="4167915"/>
          </a:xfrm>
          <a:prstGeom prst="rect">
            <a:avLst/>
          </a:prstGeom>
          <a:blipFill dpi="0" rotWithShape="1">
            <a:blip r:embed="rId7">
              <a:alphaModFix amt="9000"/>
            </a:blip>
            <a:srcRect/>
            <a:tile tx="0" ty="0" sx="100000" sy="100000" flip="none" algn="tl"/>
          </a:blipFill>
          <a:effectLst>
            <a:glow>
              <a:schemeClr val="accent1">
                <a:alpha val="40000"/>
              </a:schemeClr>
            </a:glow>
            <a:outerShdw blurRad="50800" dist="50800" dir="5400000" algn="ctr" rotWithShape="0">
              <a:srgbClr val="000000">
                <a:alpha val="0"/>
              </a:srgbClr>
            </a:outerShdw>
          </a:effectLst>
          <a:scene3d>
            <a:camera prst="orthographicFront"/>
            <a:lightRig rig="threePt" dir="t"/>
          </a:scene3d>
          <a:sp3d>
            <a:bevelB prst="relaxedInset"/>
          </a:sp3d>
        </p:spPr>
      </p:pic>
      <p:sp>
        <p:nvSpPr>
          <p:cNvPr id="9" name="文本框 8">
            <a:extLst>
              <a:ext uri="{FF2B5EF4-FFF2-40B4-BE49-F238E27FC236}">
                <a16:creationId xmlns:a16="http://schemas.microsoft.com/office/drawing/2014/main" id="{D79523FB-1808-8228-7AF4-5B9BD215381D}"/>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技术参数：高性能与强适应性</a:t>
            </a:r>
            <a:endParaRPr lang="en-US" sz="1100" dirty="0">
              <a:solidFill>
                <a:srgbClr val="006F68"/>
              </a:solidFill>
            </a:endParaRPr>
          </a:p>
        </p:txBody>
      </p:sp>
      <p:sp>
        <p:nvSpPr>
          <p:cNvPr id="3" name="AutoShape 3"/>
          <p:cNvSpPr/>
          <p:nvPr/>
        </p:nvSpPr>
        <p:spPr>
          <a:xfrm>
            <a:off x="762000" y="2032000"/>
            <a:ext cx="10668000" cy="1270000"/>
          </a:xfrm>
          <a:prstGeom prst="roundRect">
            <a:avLst>
              <a:gd name="adj" fmla="val 10000"/>
            </a:avLst>
          </a:prstGeom>
          <a:solidFill>
            <a:srgbClr val="006F68"/>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406400" cy="406400"/>
          </a:xfrm>
          <a:prstGeom prst="rect">
            <a:avLst/>
          </a:prstGeom>
        </p:spPr>
      </p:pic>
      <p:sp>
        <p:nvSpPr>
          <p:cNvPr id="5" name="AutoShape 5"/>
          <p:cNvSpPr/>
          <p:nvPr/>
        </p:nvSpPr>
        <p:spPr>
          <a:xfrm>
            <a:off x="1574800" y="2222500"/>
            <a:ext cx="93472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卓越传输性能</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574800" y="2603503"/>
            <a:ext cx="9347200" cy="571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频段覆盖4900-6100MHz，速率达867Mbps，传输距离</a:t>
            </a:r>
            <a:r>
              <a:rPr lang="zh-CN" alt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根据型号分别设计为</a:t>
            </a:r>
            <a:r>
              <a:rPr lang="en-US" altLang="zh-CN"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5/10/</a:t>
            </a: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25公里。</a:t>
            </a:r>
            <a:endParaRPr lang="en-US" sz="1800"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762000" y="3492500"/>
            <a:ext cx="10668000" cy="1270000"/>
          </a:xfrm>
          <a:prstGeom prst="roundRect">
            <a:avLst>
              <a:gd name="adj" fmla="val 10000"/>
            </a:avLst>
          </a:prstGeom>
          <a:solidFill>
            <a:srgbClr val="FFFFFF">
              <a:alpha val="5000"/>
            </a:srgbClr>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000" y="3746500"/>
            <a:ext cx="406400" cy="406400"/>
          </a:xfrm>
          <a:prstGeom prst="rect">
            <a:avLst/>
          </a:prstGeom>
        </p:spPr>
      </p:pic>
      <p:sp>
        <p:nvSpPr>
          <p:cNvPr id="9" name="AutoShape 9"/>
          <p:cNvSpPr/>
          <p:nvPr/>
        </p:nvSpPr>
        <p:spPr>
          <a:xfrm>
            <a:off x="1574800" y="3683000"/>
            <a:ext cx="93472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超强环境适应</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1574800" y="4064003"/>
            <a:ext cx="9347200" cy="571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工作温度-40℃至+85℃，IP65防护等级，支持多种供电方式</a:t>
            </a:r>
            <a:r>
              <a:rPr lang="en-US" sz="18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1" name="AutoShape 11"/>
          <p:cNvSpPr/>
          <p:nvPr/>
        </p:nvSpPr>
        <p:spPr>
          <a:xfrm>
            <a:off x="762000" y="4953000"/>
            <a:ext cx="10668000" cy="1270000"/>
          </a:xfrm>
          <a:prstGeom prst="roundRect">
            <a:avLst>
              <a:gd name="adj" fmla="val 10000"/>
            </a:avLst>
          </a:prstGeom>
          <a:solidFill>
            <a:srgbClr val="006F68"/>
          </a:solidFill>
          <a:ln w="12700" cap="flat" cmpd="sng">
            <a:solidFill>
              <a:srgbClr val="FFFFFF">
                <a:alpha val="1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5207000"/>
            <a:ext cx="406400" cy="406400"/>
          </a:xfrm>
          <a:prstGeom prst="rect">
            <a:avLst/>
          </a:prstGeom>
        </p:spPr>
      </p:pic>
      <p:sp>
        <p:nvSpPr>
          <p:cNvPr id="13" name="AutoShape 13"/>
          <p:cNvSpPr/>
          <p:nvPr/>
        </p:nvSpPr>
        <p:spPr>
          <a:xfrm>
            <a:off x="1574800" y="5143500"/>
            <a:ext cx="93472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丰富网络接口</a:t>
            </a: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574800" y="5524503"/>
            <a:ext cx="9347200" cy="5715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配备1000Mbps RJ45接口，低功耗设计，支持远程固件升级</a:t>
            </a:r>
            <a:r>
              <a:rPr lang="en-US" sz="1800"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pic>
        <p:nvPicPr>
          <p:cNvPr id="15" name="图片 14">
            <a:extLst>
              <a:ext uri="{FF2B5EF4-FFF2-40B4-BE49-F238E27FC236}">
                <a16:creationId xmlns:a16="http://schemas.microsoft.com/office/drawing/2014/main" id="{7677EC89-2438-0D4E-4921-0A5607F91E50}"/>
              </a:ext>
            </a:extLst>
          </p:cNvPr>
          <p:cNvPicPr>
            <a:picLocks noChangeAspect="1"/>
          </p:cNvPicPr>
          <p:nvPr/>
        </p:nvPicPr>
        <p:blipFill>
          <a:blip r:embed="rId6"/>
          <a:stretch>
            <a:fillRect/>
          </a:stretch>
        </p:blipFill>
        <p:spPr>
          <a:xfrm>
            <a:off x="10706984" y="81892"/>
            <a:ext cx="1314763" cy="873457"/>
          </a:xfrm>
          <a:prstGeom prst="rect">
            <a:avLst/>
          </a:prstGeom>
        </p:spPr>
      </p:pic>
      <p:sp>
        <p:nvSpPr>
          <p:cNvPr id="16" name="文本框 15">
            <a:extLst>
              <a:ext uri="{FF2B5EF4-FFF2-40B4-BE49-F238E27FC236}">
                <a16:creationId xmlns:a16="http://schemas.microsoft.com/office/drawing/2014/main" id="{3FC127E5-5947-E41E-D1C1-035FF4C802CF}"/>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核心需求：信号覆盖与稳定传输</a:t>
            </a:r>
            <a:endParaRPr lang="en-US" sz="1100" dirty="0">
              <a:solidFill>
                <a:srgbClr val="006F68"/>
              </a:solidFill>
            </a:endParaRPr>
          </a:p>
        </p:txBody>
      </p:sp>
      <p:sp>
        <p:nvSpPr>
          <p:cNvPr id="3" name="AutoShape 3"/>
          <p:cNvSpPr/>
          <p:nvPr/>
        </p:nvSpPr>
        <p:spPr>
          <a:xfrm>
            <a:off x="762000" y="2743200"/>
            <a:ext cx="5207000" cy="2159000"/>
          </a:xfrm>
          <a:prstGeom prst="roundRect">
            <a:avLst>
              <a:gd name="adj" fmla="val 5882"/>
            </a:avLst>
          </a:prstGeom>
          <a:solidFill>
            <a:srgbClr val="006F68"/>
          </a:solidFill>
          <a:ln w="12700" cap="flat" cmpd="sng">
            <a:solidFill>
              <a:srgbClr val="FFFFFF">
                <a:alpha val="15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3113" y="3162300"/>
            <a:ext cx="406400" cy="406400"/>
          </a:xfrm>
          <a:prstGeom prst="rect">
            <a:avLst/>
          </a:prstGeom>
        </p:spPr>
      </p:pic>
      <p:sp>
        <p:nvSpPr>
          <p:cNvPr id="5" name="AutoShape 5"/>
          <p:cNvSpPr/>
          <p:nvPr/>
        </p:nvSpPr>
        <p:spPr>
          <a:xfrm>
            <a:off x="1470991" y="3157883"/>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广域信号覆盖</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0" y="3604039"/>
            <a:ext cx="4699000" cy="1270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解决无人区网络盲区问题，实现输电线路监测设备的数据回传，支持同时接入超过32个终端。</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223000" y="2743200"/>
            <a:ext cx="5207000" cy="2159000"/>
          </a:xfrm>
          <a:prstGeom prst="roundRect">
            <a:avLst>
              <a:gd name="adj" fmla="val 5882"/>
            </a:avLst>
          </a:prstGeom>
          <a:solidFill>
            <a:schemeClr val="bg1">
              <a:lumMod val="50000"/>
            </a:schemeClr>
          </a:solidFill>
          <a:ln w="12700" cap="flat" cmpd="sng">
            <a:solidFill>
              <a:srgbClr val="FFFFFF">
                <a:alpha val="15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4791" y="3162300"/>
            <a:ext cx="406400" cy="406400"/>
          </a:xfrm>
          <a:prstGeom prst="rect">
            <a:avLst/>
          </a:prstGeom>
        </p:spPr>
      </p:pic>
      <p:sp>
        <p:nvSpPr>
          <p:cNvPr id="9" name="AutoShape 9"/>
          <p:cNvSpPr/>
          <p:nvPr/>
        </p:nvSpPr>
        <p:spPr>
          <a:xfrm>
            <a:off x="7057887" y="3157883"/>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高可靠稳定传输</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430617" y="3568700"/>
            <a:ext cx="4699000" cy="1270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采用LoRa+4G双模备份，丢包率低于1%，并能在-40℃的极端环境下连续工作，保障通信稳定。</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11" name="图片 10">
            <a:extLst>
              <a:ext uri="{FF2B5EF4-FFF2-40B4-BE49-F238E27FC236}">
                <a16:creationId xmlns:a16="http://schemas.microsoft.com/office/drawing/2014/main" id="{6C79172E-6BD9-5A22-5887-342DF74DE39B}"/>
              </a:ext>
            </a:extLst>
          </p:cNvPr>
          <p:cNvPicPr>
            <a:picLocks noChangeAspect="1"/>
          </p:cNvPicPr>
          <p:nvPr/>
        </p:nvPicPr>
        <p:blipFill>
          <a:blip r:embed="rId5"/>
          <a:stretch>
            <a:fillRect/>
          </a:stretch>
        </p:blipFill>
        <p:spPr>
          <a:xfrm>
            <a:off x="10706984" y="81892"/>
            <a:ext cx="1314763" cy="873457"/>
          </a:xfrm>
          <a:prstGeom prst="rect">
            <a:avLst/>
          </a:prstGeom>
        </p:spPr>
      </p:pic>
      <p:sp>
        <p:nvSpPr>
          <p:cNvPr id="12" name="文本框 11">
            <a:extLst>
              <a:ext uri="{FF2B5EF4-FFF2-40B4-BE49-F238E27FC236}">
                <a16:creationId xmlns:a16="http://schemas.microsoft.com/office/drawing/2014/main" id="{F64437A3-D28C-70C4-2861-791757A61840}"/>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35DF76B1-8E6B-C3B4-F3D2-450B340340B9}"/>
              </a:ext>
            </a:extLst>
          </p:cNvPr>
          <p:cNvPicPr>
            <a:picLocks noChangeAspect="1"/>
          </p:cNvPicPr>
          <p:nvPr/>
        </p:nvPicPr>
        <p:blipFill>
          <a:blip r:embed="rId3"/>
          <a:srcRect l="12369" t="2866" r="14366"/>
          <a:stretch>
            <a:fillRect/>
          </a:stretch>
        </p:blipFill>
        <p:spPr>
          <a:xfrm>
            <a:off x="892828" y="1748057"/>
            <a:ext cx="5569451" cy="4151753"/>
          </a:xfrm>
          <a:prstGeom prst="rect">
            <a:avLst/>
          </a:prstGeom>
        </p:spPr>
      </p:pic>
      <p:sp>
        <p:nvSpPr>
          <p:cNvPr id="2" name="AutoShape 2"/>
          <p:cNvSpPr/>
          <p:nvPr/>
        </p:nvSpPr>
        <p:spPr>
          <a:xfrm>
            <a:off x="762000" y="630583"/>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七</a:t>
            </a:r>
            <a:r>
              <a:rPr lang="en-US" sz="3600" b="1" dirty="0">
                <a:solidFill>
                  <a:srgbClr val="006F68"/>
                </a:solidFill>
                <a:latin typeface="Noto Sans SC"/>
                <a:ea typeface="Noto Sans SC"/>
                <a:cs typeface="Noto Sans SC"/>
                <a:sym typeface="Noto Sans SC"/>
              </a:rPr>
              <a:t>：110-750kV架空线路动态增容装置</a:t>
            </a:r>
            <a:endParaRPr lang="en-US" sz="1100" dirty="0">
              <a:solidFill>
                <a:srgbClr val="006F68"/>
              </a:solidFill>
            </a:endParaRPr>
          </a:p>
        </p:txBody>
      </p:sp>
      <p:sp>
        <p:nvSpPr>
          <p:cNvPr id="3" name="AutoShape 3"/>
          <p:cNvSpPr/>
          <p:nvPr/>
        </p:nvSpPr>
        <p:spPr>
          <a:xfrm>
            <a:off x="762000" y="2286000"/>
            <a:ext cx="3302000" cy="3048000"/>
          </a:xfrm>
          <a:prstGeom prst="roundRect">
            <a:avLst>
              <a:gd name="adj" fmla="val 5733"/>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900" dirty="0">
              <a:latin typeface="黑体" panose="02010609060101010101" pitchFamily="49" charset="-122"/>
              <a:ea typeface="黑体" panose="02010609060101010101" pitchFamily="49" charset="-122"/>
              <a:sym typeface="黑体" panose="02010609060101010101" pitchFamily="49" charset="-122"/>
            </a:endParaRPr>
          </a:p>
        </p:txBody>
      </p:sp>
      <p:sp>
        <p:nvSpPr>
          <p:cNvPr id="5" name="AutoShape 5"/>
          <p:cNvSpPr/>
          <p:nvPr/>
        </p:nvSpPr>
        <p:spPr>
          <a:xfrm>
            <a:off x="7620000" y="1872239"/>
            <a:ext cx="3048000" cy="381000"/>
          </a:xfrm>
          <a:prstGeom prst="rect">
            <a:avLst/>
          </a:prstGeom>
          <a:gradFill>
            <a:gsLst>
              <a:gs pos="0">
                <a:schemeClr val="accent1">
                  <a:lumMod val="5000"/>
                  <a:lumOff val="95000"/>
                </a:schemeClr>
              </a:gs>
              <a:gs pos="100000">
                <a:srgbClr val="006F68">
                  <a:alpha val="90000"/>
                </a:srgbClr>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实时参数监测</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7620000" y="2326696"/>
            <a:ext cx="3048000" cy="889000"/>
          </a:xfrm>
          <a:prstGeom prst="rect">
            <a:avLst/>
          </a:prstGeom>
          <a:noFill/>
          <a:ln w="12700" cap="flat" cmpd="sng">
            <a:noFill/>
            <a:prstDash val="solid"/>
            <a:round/>
          </a:ln>
        </p:spPr>
        <p:txBody>
          <a:bodyPr vert="horz" wrap="square" lIns="0" tIns="0" rIns="0" bIns="0" rtlCol="0" anchor="ctr" anchorCtr="0"/>
          <a:lstStyle/>
          <a:p>
            <a:pPr algn="ctr">
              <a:lnSpc>
                <a:spcPct val="116666"/>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实时监测线路关键参数，为动态计算提供精准数据支撑。</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9" name="AutoShape 9"/>
          <p:cNvSpPr/>
          <p:nvPr/>
        </p:nvSpPr>
        <p:spPr>
          <a:xfrm>
            <a:off x="7620000" y="3158641"/>
            <a:ext cx="3048000" cy="381000"/>
          </a:xfrm>
          <a:prstGeom prst="rect">
            <a:avLst/>
          </a:prstGeom>
          <a:gradFill>
            <a:gsLst>
              <a:gs pos="0">
                <a:schemeClr val="accent1">
                  <a:lumMod val="5000"/>
                  <a:lumOff val="95000"/>
                </a:schemeClr>
              </a:gs>
              <a:gs pos="100000">
                <a:srgbClr val="006F68">
                  <a:alpha val="90000"/>
                </a:srgbClr>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智能动态计算</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7658983" y="3730141"/>
            <a:ext cx="3048000" cy="889000"/>
          </a:xfrm>
          <a:prstGeom prst="rect">
            <a:avLst/>
          </a:prstGeom>
          <a:noFill/>
          <a:ln w="12700" cap="flat" cmpd="sng">
            <a:noFill/>
            <a:prstDash val="solid"/>
            <a:round/>
          </a:ln>
        </p:spPr>
        <p:txBody>
          <a:bodyPr vert="horz" wrap="square" lIns="0" tIns="0" rIns="0" bIns="0" rtlCol="0" anchor="ctr" anchorCtr="0"/>
          <a:lstStyle/>
          <a:p>
            <a:pPr algn="ctr">
              <a:lnSpc>
                <a:spcPct val="116666"/>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基于算法动态计算输送容量，有效解决负荷压力与扩容困境。</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3" name="AutoShape 13"/>
          <p:cNvSpPr/>
          <p:nvPr/>
        </p:nvSpPr>
        <p:spPr>
          <a:xfrm>
            <a:off x="7658983" y="4371587"/>
            <a:ext cx="3048000" cy="381000"/>
          </a:xfrm>
          <a:prstGeom prst="rect">
            <a:avLst/>
          </a:prstGeom>
          <a:gradFill>
            <a:gsLst>
              <a:gs pos="0">
                <a:schemeClr val="accent1">
                  <a:lumMod val="5000"/>
                  <a:lumOff val="95000"/>
                </a:schemeClr>
              </a:gs>
              <a:gs pos="100000">
                <a:srgbClr val="006F68">
                  <a:alpha val="90000"/>
                </a:srgbClr>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释放输电潜能</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7715084" y="4809641"/>
            <a:ext cx="3048000" cy="889000"/>
          </a:xfrm>
          <a:prstGeom prst="rect">
            <a:avLst/>
          </a:prstGeom>
          <a:noFill/>
          <a:ln w="12700" cap="flat" cmpd="sng">
            <a:noFill/>
            <a:prstDash val="solid"/>
            <a:round/>
          </a:ln>
        </p:spPr>
        <p:txBody>
          <a:bodyPr vert="horz" wrap="square" lIns="0" tIns="0" rIns="0" bIns="0" rtlCol="0" anchor="ctr" anchorCtr="0"/>
          <a:lstStyle/>
          <a:p>
            <a:pPr algn="ctr">
              <a:lnSpc>
                <a:spcPct val="116666"/>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不改网架、不增设备，最大化挖掘现有线路的输电潜力。</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6" name="图片 15">
            <a:extLst>
              <a:ext uri="{FF2B5EF4-FFF2-40B4-BE49-F238E27FC236}">
                <a16:creationId xmlns:a16="http://schemas.microsoft.com/office/drawing/2014/main" id="{151BBC68-B6CB-9102-72C2-89AD3E33C9F7}"/>
              </a:ext>
            </a:extLst>
          </p:cNvPr>
          <p:cNvPicPr>
            <a:picLocks noChangeAspect="1"/>
          </p:cNvPicPr>
          <p:nvPr/>
        </p:nvPicPr>
        <p:blipFill>
          <a:blip r:embed="rId4"/>
          <a:stretch>
            <a:fillRect/>
          </a:stretch>
        </p:blipFill>
        <p:spPr>
          <a:xfrm>
            <a:off x="10706984" y="81892"/>
            <a:ext cx="1314763" cy="873457"/>
          </a:xfrm>
          <a:prstGeom prst="rect">
            <a:avLst/>
          </a:prstGeom>
        </p:spPr>
      </p:pic>
      <p:sp>
        <p:nvSpPr>
          <p:cNvPr id="17" name="文本框 16">
            <a:extLst>
              <a:ext uri="{FF2B5EF4-FFF2-40B4-BE49-F238E27FC236}">
                <a16:creationId xmlns:a16="http://schemas.microsoft.com/office/drawing/2014/main" id="{D9FC71F5-55E4-6BC8-4D38-8758E11795F6}"/>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pic>
        <p:nvPicPr>
          <p:cNvPr id="15" name="Picture 15"/>
          <p:cNvPicPr>
            <a:picLocks noChangeAspect="1"/>
          </p:cNvPicPr>
          <p:nvPr/>
        </p:nvPicPr>
        <p:blipFill>
          <a:blip r:embed="rId5"/>
          <a:stretch>
            <a:fillRect/>
          </a:stretch>
        </p:blipFill>
        <p:spPr>
          <a:xfrm>
            <a:off x="762001" y="4809646"/>
            <a:ext cx="1918667" cy="1083895"/>
          </a:xfrm>
          <a:prstGeom prst="rect">
            <a:avLst/>
          </a:prstGeom>
          <a:noFill/>
          <a:ln w="12700">
            <a:noFill/>
            <a:prstDash val="soli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
                <a:lumOff val="95000"/>
              </a:schemeClr>
            </a:gs>
            <a:gs pos="100000">
              <a:schemeClr val="accent6">
                <a:lumMod val="45000"/>
                <a:lumOff val="55000"/>
              </a:schemeClr>
            </a:gs>
            <a:gs pos="87000">
              <a:schemeClr val="bg1">
                <a:lumMod val="9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AutoShape 2"/>
          <p:cNvSpPr/>
          <p:nvPr/>
        </p:nvSpPr>
        <p:spPr>
          <a:xfrm>
            <a:off x="1016000" y="609239"/>
            <a:ext cx="10160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公司基石</a:t>
            </a:r>
            <a:endParaRPr lang="en-US" sz="1100" dirty="0">
              <a:solidFill>
                <a:srgbClr val="006F68"/>
              </a:solidFill>
            </a:endParaRPr>
          </a:p>
        </p:txBody>
      </p:sp>
      <p:sp>
        <p:nvSpPr>
          <p:cNvPr id="3" name="AutoShape 3"/>
          <p:cNvSpPr/>
          <p:nvPr/>
        </p:nvSpPr>
        <p:spPr>
          <a:xfrm>
            <a:off x="909983" y="1317847"/>
            <a:ext cx="10160000" cy="5105040"/>
          </a:xfrm>
          <a:prstGeom prst="rect">
            <a:avLst/>
          </a:prstGeom>
          <a:noFill/>
          <a:ln w="12700" cap="flat" cmpd="sng">
            <a:noFill/>
            <a:prstDash val="solid"/>
            <a:round/>
          </a:ln>
        </p:spPr>
        <p:txBody>
          <a:bodyPr vert="horz" wrap="square" lIns="0" tIns="0" rIns="0" bIns="0" rtlCol="0" anchor="ctr" anchorCtr="0"/>
          <a:lstStyle/>
          <a:p>
            <a:pPr>
              <a:defRPr/>
            </a:pPr>
            <a:endParaRPr lang="en-US" sz="15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a:p>
            <a:r>
              <a:rPr lang="en-US" sz="15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   </a:t>
            </a:r>
            <a:r>
              <a:rPr lang="en-US" sz="18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西安京维智网科技有限公司，2019年4月注册于西安市浐灞生态区。公司是陕西省高新技术企业、陕西省创新型中小企业、陕西省科技型中小企业。</a:t>
            </a:r>
          </a:p>
          <a:p>
            <a:endPar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a:p>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核心业务</a:t>
            </a:r>
          </a:p>
          <a:p>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专注于各</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频段</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雷达、智能感知设备、</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在线监测装置</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的研发、生产以及AI数据分析和系统集成。</a:t>
            </a:r>
          </a:p>
          <a:p>
            <a:endPar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a:p>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产品体系</a:t>
            </a:r>
          </a:p>
          <a:p>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自主</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研发杆塔倾斜沉降</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监测装置、</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智能识别驱鸟装置、</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无人机验电、挂拆、接地装置、全</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气象参量覆冰监测系统、电缆通道</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防</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外破装置、周界异动监测雷</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视界</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一体机、</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无人区</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多点宽频通讯补盲装置、分布式故障监测装置、</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高压输电线路</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动态增容装置</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无人机侦测与反制系统、</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视频图像巡检装置、输电通道山火监测装置、以及</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无人机投弹灭火装置等。</a:t>
            </a:r>
          </a:p>
          <a:p>
            <a:endPar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a:p>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研发</a:t>
            </a:r>
            <a:r>
              <a:rPr lang="zh-CN" alt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团队</a:t>
            </a:r>
            <a:endPar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a:p>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与国内科研院所密切合作，与北京航空航天大学建立了联合实验室、是西安交通大学研究生教学实习基地，陕西理工大学实习实训基地。</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拥有博士以上专业人才团队，</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已经</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获得15项软件著作权，1项发明专利授权，1</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项实用新型授权，</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其余6项发明专利和8项实用新型处于实质审查中。</a:t>
            </a:r>
          </a:p>
          <a:p>
            <a:endPar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a:p>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行业应用</a:t>
            </a:r>
          </a:p>
          <a:p>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公司</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产品</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主要服务于国家电网，航天</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军工</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在应急保障、</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石油、煤炭</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、水利</a:t>
            </a:r>
            <a:r>
              <a:rPr lang="en-US" altLang="zh-CN"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行业</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的</a:t>
            </a: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灾害防治、低空经济领域具有广阔空间</a:t>
            </a:r>
            <a:r>
              <a:rPr lang="zh-CN" alt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p:txBody>
      </p:sp>
      <p:pic>
        <p:nvPicPr>
          <p:cNvPr id="4" name="图片 3">
            <a:extLst>
              <a:ext uri="{FF2B5EF4-FFF2-40B4-BE49-F238E27FC236}">
                <a16:creationId xmlns:a16="http://schemas.microsoft.com/office/drawing/2014/main" id="{DF3B965E-93E0-0B1C-3870-568FFE682C8D}"/>
              </a:ext>
            </a:extLst>
          </p:cNvPr>
          <p:cNvPicPr>
            <a:picLocks noChangeAspect="1"/>
          </p:cNvPicPr>
          <p:nvPr/>
        </p:nvPicPr>
        <p:blipFill>
          <a:blip r:embed="rId3"/>
          <a:stretch>
            <a:fillRect/>
          </a:stretch>
        </p:blipFill>
        <p:spPr>
          <a:xfrm>
            <a:off x="10693020" y="81891"/>
            <a:ext cx="1328725" cy="882732"/>
          </a:xfrm>
          <a:prstGeom prst="rect">
            <a:avLst/>
          </a:prstGeom>
        </p:spPr>
      </p:pic>
      <p:sp>
        <p:nvSpPr>
          <p:cNvPr id="5" name="文本框 4">
            <a:extLst>
              <a:ext uri="{FF2B5EF4-FFF2-40B4-BE49-F238E27FC236}">
                <a16:creationId xmlns:a16="http://schemas.microsoft.com/office/drawing/2014/main" id="{5D1C7ACB-7E95-9535-D70E-F6F12664F392}"/>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    </a:t>
            </a:r>
            <a:r>
              <a:rPr lang="en-US" altLang="zh-CN" sz="900" dirty="0">
                <a:solidFill>
                  <a:srgbClr val="006F68"/>
                </a:solidFill>
                <a:latin typeface="华文行楷" panose="02010800040101010101" pitchFamily="2" charset="-122"/>
                <a:ea typeface="华文行楷" panose="02010800040101010101" pitchFamily="2" charset="-122"/>
              </a:rPr>
              <a:t>——————————————————————————————</a:t>
            </a:r>
            <a:endParaRPr lang="zh-CN" altLang="en-US" sz="1051" dirty="0">
              <a:solidFill>
                <a:srgbClr val="006F68"/>
              </a:solidFill>
              <a:latin typeface="华文行楷" panose="02010800040101010101" pitchFamily="2" charset="-122"/>
              <a:ea typeface="华文行楷" panose="02010800040101010101"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6477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项目背景：负荷压力与扩容</a:t>
            </a:r>
            <a:r>
              <a:rPr lang="zh-CN" altLang="en-US" sz="3600" b="1" dirty="0">
                <a:solidFill>
                  <a:srgbClr val="006F68"/>
                </a:solidFill>
                <a:latin typeface="Noto Sans SC"/>
                <a:ea typeface="Noto Sans SC"/>
                <a:cs typeface="Noto Sans SC"/>
                <a:sym typeface="Noto Sans SC"/>
              </a:rPr>
              <a:t>能力</a:t>
            </a:r>
            <a:endParaRPr lang="en-US" sz="1100" dirty="0">
              <a:solidFill>
                <a:srgbClr val="006F68"/>
              </a:solidFill>
            </a:endParaRPr>
          </a:p>
        </p:txBody>
      </p:sp>
      <p:sp>
        <p:nvSpPr>
          <p:cNvPr id="3" name="AutoShape 3"/>
          <p:cNvSpPr/>
          <p:nvPr/>
        </p:nvSpPr>
        <p:spPr>
          <a:xfrm>
            <a:off x="762000" y="2032000"/>
            <a:ext cx="5207000" cy="2032000"/>
          </a:xfrm>
          <a:prstGeom prst="roundRect">
            <a:avLst>
              <a:gd name="adj" fmla="val 6250"/>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406400" cy="406400"/>
          </a:xfrm>
          <a:prstGeom prst="rect">
            <a:avLst/>
          </a:prstGeom>
        </p:spPr>
      </p:pic>
      <p:sp>
        <p:nvSpPr>
          <p:cNvPr id="5" name="AutoShape 5"/>
          <p:cNvSpPr/>
          <p:nvPr/>
        </p:nvSpPr>
        <p:spPr>
          <a:xfrm>
            <a:off x="1524000" y="2286000"/>
            <a:ext cx="41910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负荷压力：供需矛盾加剧</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9291">
            <a:off x="1016009" y="2724155"/>
            <a:ext cx="4699000" cy="12700"/>
          </a:xfrm>
          <a:prstGeom prst="line">
            <a:avLst/>
          </a:prstGeom>
          <a:solidFill>
            <a:srgbClr val="DEE0E3">
              <a:alpha val="100000"/>
            </a:srgbClr>
          </a:solidFill>
          <a:ln w="12700" cap="flat" cmpd="sng">
            <a:solidFill>
              <a:srgbClr val="FFFFFF">
                <a:alpha val="10000"/>
              </a:srgbClr>
            </a:solidFill>
            <a:prstDash val="solid"/>
            <a:round/>
            <a:headEnd type="none" w="med" len="med"/>
            <a:tailEnd type="none" w="med" len="med"/>
          </a:ln>
        </p:spPr>
      </p:cxnSp>
      <p:sp>
        <p:nvSpPr>
          <p:cNvPr id="7" name="AutoShape 7"/>
          <p:cNvSpPr/>
          <p:nvPr/>
        </p:nvSpPr>
        <p:spPr>
          <a:xfrm>
            <a:off x="846166" y="2857500"/>
            <a:ext cx="4940489" cy="1016000"/>
          </a:xfrm>
          <a:prstGeom prst="rect">
            <a:avLst/>
          </a:prstGeom>
          <a:noFill/>
          <a:ln w="12700" cap="flat" cmpd="sng">
            <a:noFill/>
            <a:prstDash val="solid"/>
            <a:round/>
          </a:ln>
        </p:spPr>
        <p:txBody>
          <a:bodyPr vert="horz" wrap="square" lIns="0" tIns="0" rIns="0" bIns="0" rtlCol="0" anchor="ctr" anchorCtr="0"/>
          <a:lstStyle/>
          <a:p>
            <a:pPr marL="203190" indent="-203190">
              <a:lnSpc>
                <a:spcPct val="125000"/>
              </a:lnSpc>
              <a:buClr>
                <a:srgbClr val="E5E7EB"/>
              </a:buClr>
              <a:buChar char="•"/>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迎峰重载期电力供需紧张新能源送出通道受限</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a:p>
            <a:pPr marL="203190" indent="-203190">
              <a:lnSpc>
                <a:spcPct val="125000"/>
              </a:lnSpc>
              <a:buClr>
                <a:srgbClr val="E5E7EB"/>
              </a:buClr>
              <a:buChar cha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现有静态载流量计算过于保守，资源利用率低</a:t>
            </a:r>
          </a:p>
        </p:txBody>
      </p:sp>
      <p:sp>
        <p:nvSpPr>
          <p:cNvPr id="8" name="AutoShape 8"/>
          <p:cNvSpPr/>
          <p:nvPr/>
        </p:nvSpPr>
        <p:spPr>
          <a:xfrm>
            <a:off x="6223000" y="2032000"/>
            <a:ext cx="5207000" cy="2032000"/>
          </a:xfrm>
          <a:prstGeom prst="roundRect">
            <a:avLst>
              <a:gd name="adj" fmla="val 6250"/>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7000" y="2286000"/>
            <a:ext cx="406400" cy="406400"/>
          </a:xfrm>
          <a:prstGeom prst="rect">
            <a:avLst/>
          </a:prstGeom>
        </p:spPr>
      </p:pic>
      <p:sp>
        <p:nvSpPr>
          <p:cNvPr id="10" name="AutoShape 10"/>
          <p:cNvSpPr/>
          <p:nvPr/>
        </p:nvSpPr>
        <p:spPr>
          <a:xfrm>
            <a:off x="6985000" y="2286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64FFDA"/>
                </a:solidFill>
                <a:latin typeface="黑体" panose="02010609060101010101" pitchFamily="49" charset="-122"/>
                <a:ea typeface="黑体" panose="02010609060101010101" pitchFamily="49" charset="-122"/>
                <a:cs typeface="Noto Sans SC"/>
                <a:sym typeface="黑体" panose="02010609060101010101" pitchFamily="49" charset="-122"/>
              </a:rPr>
              <a:t>扩容困境：传统路径受阻</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1" name="Connector 11"/>
          <p:cNvCxnSpPr/>
          <p:nvPr/>
        </p:nvCxnSpPr>
        <p:spPr>
          <a:xfrm rot="-9291">
            <a:off x="6477009" y="2724155"/>
            <a:ext cx="4699000" cy="12700"/>
          </a:xfrm>
          <a:prstGeom prst="line">
            <a:avLst/>
          </a:prstGeom>
          <a:solidFill>
            <a:srgbClr val="DEE0E3">
              <a:alpha val="100000"/>
            </a:srgbClr>
          </a:solidFill>
          <a:ln w="12700" cap="flat" cmpd="sng">
            <a:solidFill>
              <a:srgbClr val="FFFFFF">
                <a:alpha val="10000"/>
              </a:srgbClr>
            </a:solidFill>
            <a:prstDash val="solid"/>
            <a:round/>
            <a:headEnd type="none" w="med" len="med"/>
            <a:tailEnd type="none" w="med" len="med"/>
          </a:ln>
        </p:spPr>
      </p:cxnSp>
      <p:sp>
        <p:nvSpPr>
          <p:cNvPr id="12" name="AutoShape 12"/>
          <p:cNvSpPr/>
          <p:nvPr/>
        </p:nvSpPr>
        <p:spPr>
          <a:xfrm>
            <a:off x="6477005" y="2857500"/>
            <a:ext cx="4868839" cy="1016000"/>
          </a:xfrm>
          <a:prstGeom prst="rect">
            <a:avLst/>
          </a:prstGeom>
          <a:noFill/>
          <a:ln w="12700" cap="flat" cmpd="sng">
            <a:noFill/>
            <a:prstDash val="solid"/>
            <a:round/>
          </a:ln>
        </p:spPr>
        <p:txBody>
          <a:bodyPr vert="horz" wrap="square" lIns="0" tIns="0" rIns="0" bIns="0" rtlCol="0" anchor="ctr" anchorCtr="0"/>
          <a:lstStyle/>
          <a:p>
            <a:pPr marL="203190" indent="-203190">
              <a:lnSpc>
                <a:spcPct val="125000"/>
              </a:lnSpc>
              <a:buClr>
                <a:srgbClr val="E5E7EB"/>
              </a:buClr>
              <a:buChar char="•"/>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输电走廊资源稀缺，征地难度大，建设周期长</a:t>
            </a:r>
            <a:endParaRPr lang="en-US" sz="1800" dirty="0">
              <a:latin typeface="楷体" panose="02010609060101010101" pitchFamily="49" charset="-122"/>
              <a:ea typeface="楷体" panose="02010609060101010101" pitchFamily="49" charset="-122"/>
              <a:sym typeface="黑体" panose="02010609060101010101" pitchFamily="49" charset="-122"/>
            </a:endParaRPr>
          </a:p>
          <a:p>
            <a:pPr marL="203190" indent="-203190">
              <a:lnSpc>
                <a:spcPct val="125000"/>
              </a:lnSpc>
              <a:buClr>
                <a:srgbClr val="E5E7EB"/>
              </a:buClr>
              <a:buChar cha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新建线路投资巨大，难以快速响应负荷增长需求</a:t>
            </a:r>
          </a:p>
        </p:txBody>
      </p:sp>
      <p:sp>
        <p:nvSpPr>
          <p:cNvPr id="13" name="AutoShape 13"/>
          <p:cNvSpPr/>
          <p:nvPr/>
        </p:nvSpPr>
        <p:spPr>
          <a:xfrm>
            <a:off x="762000" y="4318000"/>
            <a:ext cx="5207000" cy="2032000"/>
          </a:xfrm>
          <a:prstGeom prst="roundRect">
            <a:avLst>
              <a:gd name="adj" fmla="val 6250"/>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572000"/>
            <a:ext cx="406400" cy="406400"/>
          </a:xfrm>
          <a:prstGeom prst="rect">
            <a:avLst/>
          </a:prstGeom>
        </p:spPr>
      </p:pic>
      <p:sp>
        <p:nvSpPr>
          <p:cNvPr id="15" name="AutoShape 15"/>
          <p:cNvSpPr/>
          <p:nvPr/>
        </p:nvSpPr>
        <p:spPr>
          <a:xfrm>
            <a:off x="1524000" y="4572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64FFDA"/>
                </a:solidFill>
                <a:latin typeface="黑体" panose="02010609060101010101" pitchFamily="49" charset="-122"/>
                <a:ea typeface="黑体" panose="02010609060101010101" pitchFamily="49" charset="-122"/>
                <a:cs typeface="Noto Sans SC"/>
                <a:sym typeface="黑体" panose="02010609060101010101" pitchFamily="49" charset="-122"/>
              </a:rPr>
              <a:t>核心挑战：安全与效率的平衡</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6" name="Connector 16"/>
          <p:cNvCxnSpPr/>
          <p:nvPr/>
        </p:nvCxnSpPr>
        <p:spPr>
          <a:xfrm rot="-9291">
            <a:off x="1016009" y="5010155"/>
            <a:ext cx="4699000" cy="12700"/>
          </a:xfrm>
          <a:prstGeom prst="line">
            <a:avLst/>
          </a:prstGeom>
          <a:solidFill>
            <a:srgbClr val="DEE0E3">
              <a:alpha val="100000"/>
            </a:srgbClr>
          </a:solidFill>
          <a:ln w="12700" cap="flat" cmpd="sng">
            <a:solidFill>
              <a:srgbClr val="FFFFFF">
                <a:alpha val="10000"/>
              </a:srgbClr>
            </a:solidFill>
            <a:prstDash val="solid"/>
            <a:round/>
            <a:headEnd type="none" w="med" len="med"/>
            <a:tailEnd type="none" w="med" len="med"/>
          </a:ln>
        </p:spPr>
      </p:cxnSp>
      <p:sp>
        <p:nvSpPr>
          <p:cNvPr id="17" name="AutoShape 17"/>
          <p:cNvSpPr/>
          <p:nvPr/>
        </p:nvSpPr>
        <p:spPr>
          <a:xfrm>
            <a:off x="1016000" y="5143500"/>
            <a:ext cx="4699000" cy="1016000"/>
          </a:xfrm>
          <a:prstGeom prst="rect">
            <a:avLst/>
          </a:prstGeom>
          <a:noFill/>
          <a:ln w="12700" cap="flat" cmpd="sng">
            <a:noFill/>
            <a:prstDash val="solid"/>
            <a:round/>
          </a:ln>
        </p:spPr>
        <p:txBody>
          <a:bodyPr vert="horz" wrap="square" lIns="0" tIns="0" rIns="0" bIns="0" rtlCol="0" anchor="ctr" anchorCtr="0"/>
          <a:lstStyle/>
          <a:p>
            <a:pPr marL="203190" indent="-203190">
              <a:lnSpc>
                <a:spcPct val="125000"/>
              </a:lnSpc>
              <a:buClr>
                <a:srgbClr val="E5E7EB"/>
              </a:buClr>
              <a:buChar char="•"/>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面临 N-1/N-2 热稳定风险，安全约束趋紧</a:t>
            </a:r>
            <a:endParaRPr lang="en-US" sz="1800" dirty="0">
              <a:latin typeface="楷体" panose="02010609060101010101" pitchFamily="49" charset="-122"/>
              <a:ea typeface="楷体" panose="02010609060101010101" pitchFamily="49" charset="-122"/>
              <a:sym typeface="黑体" panose="02010609060101010101" pitchFamily="49" charset="-122"/>
            </a:endParaRPr>
          </a:p>
          <a:p>
            <a:pPr marL="203190" indent="-203190">
              <a:lnSpc>
                <a:spcPct val="125000"/>
              </a:lnSpc>
              <a:buClr>
                <a:srgbClr val="E5E7EB"/>
              </a:buClr>
              <a:buChar cha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调度频繁压限，影响电网运行效率和供电可靠性</a:t>
            </a:r>
          </a:p>
        </p:txBody>
      </p:sp>
      <p:sp>
        <p:nvSpPr>
          <p:cNvPr id="18" name="AutoShape 18"/>
          <p:cNvSpPr/>
          <p:nvPr/>
        </p:nvSpPr>
        <p:spPr>
          <a:xfrm>
            <a:off x="6223000" y="4318000"/>
            <a:ext cx="5207000" cy="2032000"/>
          </a:xfrm>
          <a:prstGeom prst="roundRect">
            <a:avLst>
              <a:gd name="adj" fmla="val 6250"/>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7000" y="4572000"/>
            <a:ext cx="406400" cy="406400"/>
          </a:xfrm>
          <a:prstGeom prst="rect">
            <a:avLst/>
          </a:prstGeom>
        </p:spPr>
      </p:pic>
      <p:sp>
        <p:nvSpPr>
          <p:cNvPr id="20" name="AutoShape 20"/>
          <p:cNvSpPr/>
          <p:nvPr/>
        </p:nvSpPr>
        <p:spPr>
          <a:xfrm>
            <a:off x="6985000" y="4572000"/>
            <a:ext cx="41910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破局之道：动态释放潜能</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21" name="Connector 21"/>
          <p:cNvCxnSpPr/>
          <p:nvPr/>
        </p:nvCxnSpPr>
        <p:spPr>
          <a:xfrm rot="-9291">
            <a:off x="6477009" y="5010155"/>
            <a:ext cx="4699000" cy="12700"/>
          </a:xfrm>
          <a:prstGeom prst="line">
            <a:avLst/>
          </a:prstGeom>
          <a:solidFill>
            <a:srgbClr val="DEE0E3">
              <a:alpha val="100000"/>
            </a:srgbClr>
          </a:solidFill>
          <a:ln w="12700" cap="flat" cmpd="sng">
            <a:solidFill>
              <a:srgbClr val="FFFFFF">
                <a:alpha val="10000"/>
              </a:srgbClr>
            </a:solidFill>
            <a:prstDash val="solid"/>
            <a:round/>
            <a:headEnd type="none" w="med" len="med"/>
            <a:tailEnd type="none" w="med" len="med"/>
          </a:ln>
        </p:spPr>
      </p:cxnSp>
      <p:sp>
        <p:nvSpPr>
          <p:cNvPr id="22" name="AutoShape 22"/>
          <p:cNvSpPr/>
          <p:nvPr/>
        </p:nvSpPr>
        <p:spPr>
          <a:xfrm>
            <a:off x="6366686" y="5143500"/>
            <a:ext cx="4809319" cy="1016000"/>
          </a:xfrm>
          <a:prstGeom prst="rect">
            <a:avLst/>
          </a:prstGeom>
          <a:noFill/>
          <a:ln w="12700" cap="flat" cmpd="sng">
            <a:noFill/>
            <a:prstDash val="solid"/>
            <a:round/>
          </a:ln>
        </p:spPr>
        <p:txBody>
          <a:bodyPr vert="horz" wrap="square" lIns="0" tIns="0" rIns="0" bIns="0" rtlCol="0" anchor="ctr" anchorCtr="0"/>
          <a:lstStyle/>
          <a:p>
            <a:pPr marL="203190" indent="-203190">
              <a:lnSpc>
                <a:spcPct val="125000"/>
              </a:lnSpc>
              <a:buClr>
                <a:srgbClr val="E5E7EB"/>
              </a:buClr>
              <a:buChar char="•"/>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不改网架、不增设备，通过技术手段挖掘存量潜力</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a:p>
            <a:pPr marL="203190" indent="-203190">
              <a:lnSpc>
                <a:spcPct val="125000"/>
              </a:lnSpc>
              <a:buClr>
                <a:srgbClr val="E5E7EB"/>
              </a:buClr>
              <a:buChar cha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利用动态增容技术，实现输电能力的灵活提升</a:t>
            </a:r>
          </a:p>
        </p:txBody>
      </p:sp>
      <p:pic>
        <p:nvPicPr>
          <p:cNvPr id="23" name="图片 22">
            <a:extLst>
              <a:ext uri="{FF2B5EF4-FFF2-40B4-BE49-F238E27FC236}">
                <a16:creationId xmlns:a16="http://schemas.microsoft.com/office/drawing/2014/main" id="{17F0EFFC-A392-FEA5-2165-97B22154EF17}"/>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4" name="文本框 23">
            <a:extLst>
              <a:ext uri="{FF2B5EF4-FFF2-40B4-BE49-F238E27FC236}">
                <a16:creationId xmlns:a16="http://schemas.microsoft.com/office/drawing/2014/main" id="{02569760-E2A8-6E94-1B19-3579284165FD}"/>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系统方案：动态调整与容量释放</a:t>
            </a:r>
            <a:endParaRPr lang="en-US" sz="1100" dirty="0">
              <a:solidFill>
                <a:srgbClr val="006F68"/>
              </a:solidFill>
            </a:endParaRPr>
          </a:p>
        </p:txBody>
      </p:sp>
      <p:sp>
        <p:nvSpPr>
          <p:cNvPr id="3" name="AutoShape 3"/>
          <p:cNvSpPr/>
          <p:nvPr/>
        </p:nvSpPr>
        <p:spPr>
          <a:xfrm>
            <a:off x="762003" y="2286000"/>
            <a:ext cx="2476500" cy="3302000"/>
          </a:xfrm>
          <a:prstGeom prst="roundRect">
            <a:avLst>
              <a:gd name="adj" fmla="val 5128"/>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14500" y="2603500"/>
            <a:ext cx="609600" cy="609600"/>
          </a:xfrm>
          <a:prstGeom prst="rect">
            <a:avLst/>
          </a:prstGeom>
        </p:spPr>
      </p:pic>
      <p:sp>
        <p:nvSpPr>
          <p:cNvPr id="5" name="AutoShape 5"/>
          <p:cNvSpPr/>
          <p:nvPr/>
        </p:nvSpPr>
        <p:spPr>
          <a:xfrm>
            <a:off x="889003" y="3365500"/>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01. 参数采集</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25464">
            <a:off x="1143027" y="3867155"/>
            <a:ext cx="1714500" cy="12700"/>
          </a:xfrm>
          <a:prstGeom prst="line">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nvSpPr>
        <p:spPr>
          <a:xfrm>
            <a:off x="889003" y="4064000"/>
            <a:ext cx="2222500" cy="1270000"/>
          </a:xfrm>
          <a:prstGeom prst="rect">
            <a:avLst/>
          </a:prstGeom>
          <a:noFill/>
          <a:ln w="12700" cap="flat" cmpd="sng">
            <a:noFill/>
            <a:prstDash val="solid"/>
            <a:round/>
          </a:ln>
        </p:spPr>
        <p:txBody>
          <a:bodyPr vert="horz" wrap="square" lIns="0" tIns="0" rIns="0" bIns="0" rtlCol="0" anchor="ctr" anchorCtr="0"/>
          <a:lstStyle/>
          <a:p>
            <a:pPr algn="just">
              <a:lnSpc>
                <a:spcPct val="116666"/>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实时采集温度、气象、电流等关键数据，确保数据源头精准。</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8" name="AutoShape 8"/>
          <p:cNvSpPr/>
          <p:nvPr/>
        </p:nvSpPr>
        <p:spPr>
          <a:xfrm>
            <a:off x="3492503" y="2286000"/>
            <a:ext cx="2476500" cy="3302000"/>
          </a:xfrm>
          <a:prstGeom prst="roundRect">
            <a:avLst>
              <a:gd name="adj" fmla="val 5128"/>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5000" y="2603500"/>
            <a:ext cx="609600" cy="609600"/>
          </a:xfrm>
          <a:prstGeom prst="rect">
            <a:avLst/>
          </a:prstGeom>
        </p:spPr>
      </p:pic>
      <p:sp>
        <p:nvSpPr>
          <p:cNvPr id="10" name="AutoShape 10"/>
          <p:cNvSpPr/>
          <p:nvPr/>
        </p:nvSpPr>
        <p:spPr>
          <a:xfrm>
            <a:off x="3619503" y="3365500"/>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02. 数据传输</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1" name="Connector 11"/>
          <p:cNvCxnSpPr/>
          <p:nvPr/>
        </p:nvCxnSpPr>
        <p:spPr>
          <a:xfrm rot="-25464">
            <a:off x="3873527" y="3867155"/>
            <a:ext cx="1714500" cy="12700"/>
          </a:xfrm>
          <a:prstGeom prst="line">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2" name="AutoShape 12"/>
          <p:cNvSpPr/>
          <p:nvPr/>
        </p:nvSpPr>
        <p:spPr>
          <a:xfrm>
            <a:off x="3619503" y="4064000"/>
            <a:ext cx="2222500" cy="1270000"/>
          </a:xfrm>
          <a:prstGeom prst="rect">
            <a:avLst/>
          </a:prstGeom>
          <a:noFill/>
          <a:ln w="12700" cap="flat" cmpd="sng">
            <a:noFill/>
            <a:prstDash val="solid"/>
            <a:round/>
          </a:ln>
        </p:spPr>
        <p:txBody>
          <a:bodyPr vert="horz" wrap="square" lIns="0" tIns="0" rIns="0" bIns="0" rtlCol="0" anchor="ctr" anchorCtr="0"/>
          <a:lstStyle/>
          <a:p>
            <a:pPr algn="just">
              <a:lnSpc>
                <a:spcPct val="116666"/>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利用高速网络将采集数据实时上传至监控中心，实现毫秒级响应。</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3" name="AutoShape 13"/>
          <p:cNvSpPr/>
          <p:nvPr/>
        </p:nvSpPr>
        <p:spPr>
          <a:xfrm>
            <a:off x="6223003" y="2286000"/>
            <a:ext cx="2476500" cy="3302000"/>
          </a:xfrm>
          <a:prstGeom prst="roundRect">
            <a:avLst>
              <a:gd name="adj" fmla="val 5128"/>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5500" y="2603500"/>
            <a:ext cx="609600" cy="609600"/>
          </a:xfrm>
          <a:prstGeom prst="rect">
            <a:avLst/>
          </a:prstGeom>
        </p:spPr>
      </p:pic>
      <p:sp>
        <p:nvSpPr>
          <p:cNvPr id="15" name="AutoShape 15"/>
          <p:cNvSpPr/>
          <p:nvPr/>
        </p:nvSpPr>
        <p:spPr>
          <a:xfrm>
            <a:off x="6350003" y="3365500"/>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03. 容量计算</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16" name="Connector 16"/>
          <p:cNvCxnSpPr/>
          <p:nvPr/>
        </p:nvCxnSpPr>
        <p:spPr>
          <a:xfrm rot="-25464">
            <a:off x="6604027" y="3867155"/>
            <a:ext cx="1714500" cy="12700"/>
          </a:xfrm>
          <a:prstGeom prst="line">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7" name="AutoShape 17"/>
          <p:cNvSpPr/>
          <p:nvPr/>
        </p:nvSpPr>
        <p:spPr>
          <a:xfrm>
            <a:off x="6350003" y="4064000"/>
            <a:ext cx="2222500" cy="1270000"/>
          </a:xfrm>
          <a:prstGeom prst="rect">
            <a:avLst/>
          </a:prstGeom>
          <a:noFill/>
          <a:ln w="12700" cap="flat" cmpd="sng">
            <a:noFill/>
            <a:prstDash val="solid"/>
            <a:round/>
          </a:ln>
        </p:spPr>
        <p:txBody>
          <a:bodyPr vert="horz" wrap="square" lIns="0" tIns="0" rIns="0" bIns="0" rtlCol="0" anchor="ctr" anchorCtr="0"/>
          <a:lstStyle/>
          <a:p>
            <a:pPr algn="just">
              <a:lnSpc>
                <a:spcPct val="116666"/>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基于DTR动态热额定值模型，进行秒级精确计算，挖掘线路潜力。</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18" name="AutoShape 18"/>
          <p:cNvSpPr/>
          <p:nvPr/>
        </p:nvSpPr>
        <p:spPr>
          <a:xfrm>
            <a:off x="8953503" y="2286000"/>
            <a:ext cx="2476500" cy="3302000"/>
          </a:xfrm>
          <a:prstGeom prst="roundRect">
            <a:avLst>
              <a:gd name="adj" fmla="val 5128"/>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9" name="Picture 1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06000" y="2603500"/>
            <a:ext cx="609600" cy="609600"/>
          </a:xfrm>
          <a:prstGeom prst="rect">
            <a:avLst/>
          </a:prstGeom>
        </p:spPr>
      </p:pic>
      <p:sp>
        <p:nvSpPr>
          <p:cNvPr id="20" name="AutoShape 20"/>
          <p:cNvSpPr/>
          <p:nvPr/>
        </p:nvSpPr>
        <p:spPr>
          <a:xfrm>
            <a:off x="9080503" y="3365500"/>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04. 动态调整</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21" name="Connector 21"/>
          <p:cNvCxnSpPr/>
          <p:nvPr/>
        </p:nvCxnSpPr>
        <p:spPr>
          <a:xfrm rot="-25464">
            <a:off x="9334527" y="3867155"/>
            <a:ext cx="1714500" cy="12700"/>
          </a:xfrm>
          <a:prstGeom prst="line">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2" name="AutoShape 22"/>
          <p:cNvSpPr/>
          <p:nvPr/>
        </p:nvSpPr>
        <p:spPr>
          <a:xfrm>
            <a:off x="9080503" y="4064000"/>
            <a:ext cx="2222500" cy="1270000"/>
          </a:xfrm>
          <a:prstGeom prst="rect">
            <a:avLst/>
          </a:prstGeom>
          <a:noFill/>
          <a:ln w="12700" cap="flat" cmpd="sng">
            <a:noFill/>
            <a:prstDash val="solid"/>
            <a:round/>
          </a:ln>
        </p:spPr>
        <p:txBody>
          <a:bodyPr vert="horz" wrap="square" lIns="0" tIns="0" rIns="0" bIns="0" rtlCol="0" anchor="ctr" anchorCtr="0"/>
          <a:lstStyle/>
          <a:p>
            <a:pPr algn="just">
              <a:lnSpc>
                <a:spcPct val="116666"/>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根据计算结果，适时、安全地提高线路输送容量，最大化资源利用。</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23" name="图片 22">
            <a:extLst>
              <a:ext uri="{FF2B5EF4-FFF2-40B4-BE49-F238E27FC236}">
                <a16:creationId xmlns:a16="http://schemas.microsoft.com/office/drawing/2014/main" id="{491D40A5-A42D-BF00-19A2-3C9077C16B18}"/>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4" name="文本框 23">
            <a:extLst>
              <a:ext uri="{FF2B5EF4-FFF2-40B4-BE49-F238E27FC236}">
                <a16:creationId xmlns:a16="http://schemas.microsoft.com/office/drawing/2014/main" id="{BEAAAD71-5D99-E1EA-6E17-B3A3F09BFB03}"/>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762000" y="704851"/>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核心竞争力：从周期性检修到状态感知预警</a:t>
            </a:r>
            <a:endParaRPr lang="en-US" sz="1100" dirty="0">
              <a:solidFill>
                <a:srgbClr val="006F68"/>
              </a:solidFill>
            </a:endParaRPr>
          </a:p>
        </p:txBody>
      </p:sp>
      <p:sp>
        <p:nvSpPr>
          <p:cNvPr id="3" name="AutoShape 3"/>
          <p:cNvSpPr/>
          <p:nvPr/>
        </p:nvSpPr>
        <p:spPr>
          <a:xfrm>
            <a:off x="762000" y="2032000"/>
            <a:ext cx="3302000" cy="3810000"/>
          </a:xfrm>
          <a:prstGeom prst="roundRect">
            <a:avLst>
              <a:gd name="adj" fmla="val 384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508000" cy="508000"/>
          </a:xfrm>
          <a:prstGeom prst="rect">
            <a:avLst/>
          </a:prstGeom>
        </p:spPr>
      </p:pic>
      <p:sp>
        <p:nvSpPr>
          <p:cNvPr id="5" name="AutoShape 5"/>
          <p:cNvSpPr/>
          <p:nvPr/>
        </p:nvSpPr>
        <p:spPr>
          <a:xfrm>
            <a:off x="1016000" y="2857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精准感知</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15626">
            <a:off x="1016015" y="3295655"/>
            <a:ext cx="2794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7" name="AutoShape 7"/>
          <p:cNvSpPr/>
          <p:nvPr/>
        </p:nvSpPr>
        <p:spPr>
          <a:xfrm>
            <a:off x="1016000" y="3429000"/>
            <a:ext cx="2794000" cy="2159000"/>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融合多源微气象监测与导线温度实时感知，构建导线热动态模型，实现载流量的分钟级精准计算，确保增容运行安全可控。</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8" name="AutoShape 8"/>
          <p:cNvSpPr/>
          <p:nvPr/>
        </p:nvSpPr>
        <p:spPr>
          <a:xfrm>
            <a:off x="4445000" y="2032000"/>
            <a:ext cx="3302000" cy="3810000"/>
          </a:xfrm>
          <a:prstGeom prst="roundRect">
            <a:avLst>
              <a:gd name="adj" fmla="val 384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9000" y="2286000"/>
            <a:ext cx="508000" cy="508000"/>
          </a:xfrm>
          <a:prstGeom prst="rect">
            <a:avLst/>
          </a:prstGeom>
        </p:spPr>
      </p:pic>
      <p:sp>
        <p:nvSpPr>
          <p:cNvPr id="10" name="AutoShape 10"/>
          <p:cNvSpPr/>
          <p:nvPr/>
        </p:nvSpPr>
        <p:spPr>
          <a:xfrm>
            <a:off x="4699000" y="2857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无感改造</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1" name="Connector 11"/>
          <p:cNvCxnSpPr/>
          <p:nvPr/>
        </p:nvCxnSpPr>
        <p:spPr>
          <a:xfrm rot="-15626">
            <a:off x="4699015" y="3295655"/>
            <a:ext cx="2794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2" name="AutoShape 12"/>
          <p:cNvSpPr/>
          <p:nvPr/>
        </p:nvSpPr>
        <p:spPr>
          <a:xfrm>
            <a:off x="4699000" y="3429000"/>
            <a:ext cx="2794000" cy="2159000"/>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en-US" sz="1800" dirty="0">
                <a:solidFill>
                  <a:srgbClr val="C8D2E6"/>
                </a:solidFill>
                <a:latin typeface="楷体" panose="02010609060101010101" pitchFamily="49" charset="-122"/>
                <a:ea typeface="楷体" panose="02010609060101010101" pitchFamily="49" charset="-122"/>
                <a:cs typeface="Noto Sans SC"/>
                <a:sym typeface="黑体" panose="02010609060101010101" pitchFamily="49" charset="-122"/>
              </a:rPr>
              <a:t>依托现有杆塔部署监测终端，通过4G/光纤双通道接入调度主站，具有投资小、周期短、见效快的显著优势。</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3" name="AutoShape 13"/>
          <p:cNvSpPr/>
          <p:nvPr/>
        </p:nvSpPr>
        <p:spPr>
          <a:xfrm>
            <a:off x="8128000" y="2032000"/>
            <a:ext cx="3302000" cy="3810000"/>
          </a:xfrm>
          <a:prstGeom prst="roundRect">
            <a:avLst>
              <a:gd name="adj" fmla="val 384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4" name="Picture 1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0" y="2286000"/>
            <a:ext cx="508000" cy="508000"/>
          </a:xfrm>
          <a:prstGeom prst="rect">
            <a:avLst/>
          </a:prstGeom>
        </p:spPr>
      </p:pic>
      <p:sp>
        <p:nvSpPr>
          <p:cNvPr id="15" name="AutoShape 15"/>
          <p:cNvSpPr/>
          <p:nvPr/>
        </p:nvSpPr>
        <p:spPr>
          <a:xfrm>
            <a:off x="8382000" y="28575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多维共赢</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16" name="Connector 16"/>
          <p:cNvCxnSpPr/>
          <p:nvPr/>
        </p:nvCxnSpPr>
        <p:spPr>
          <a:xfrm rot="-15626">
            <a:off x="8382015" y="3295655"/>
            <a:ext cx="2794000"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7" name="AutoShape 17"/>
          <p:cNvSpPr/>
          <p:nvPr/>
        </p:nvSpPr>
        <p:spPr>
          <a:xfrm>
            <a:off x="8382000" y="3429000"/>
            <a:ext cx="2794000" cy="2159000"/>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效益提升线路</a:t>
            </a:r>
            <a:r>
              <a:rPr lang="en-US" altLang="zh-CN"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有效延缓电网基建投资</a:t>
            </a: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输送能力15%-30%，，降低弃风弃光率，保障高峰供电可靠性，实现多重价值。</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8" name="图片 17">
            <a:extLst>
              <a:ext uri="{FF2B5EF4-FFF2-40B4-BE49-F238E27FC236}">
                <a16:creationId xmlns:a16="http://schemas.microsoft.com/office/drawing/2014/main" id="{97686BE4-56CE-7CEB-84BE-FAC31FB1FEB4}"/>
              </a:ext>
            </a:extLst>
          </p:cNvPr>
          <p:cNvPicPr>
            <a:picLocks noChangeAspect="1"/>
          </p:cNvPicPr>
          <p:nvPr/>
        </p:nvPicPr>
        <p:blipFill>
          <a:blip r:embed="rId6"/>
          <a:stretch>
            <a:fillRect/>
          </a:stretch>
        </p:blipFill>
        <p:spPr>
          <a:xfrm>
            <a:off x="10706984" y="81892"/>
            <a:ext cx="1314763" cy="873457"/>
          </a:xfrm>
          <a:prstGeom prst="rect">
            <a:avLst/>
          </a:prstGeom>
        </p:spPr>
      </p:pic>
      <p:sp>
        <p:nvSpPr>
          <p:cNvPr id="19" name="文本框 18">
            <a:extLst>
              <a:ext uri="{FF2B5EF4-FFF2-40B4-BE49-F238E27FC236}">
                <a16:creationId xmlns:a16="http://schemas.microsoft.com/office/drawing/2014/main" id="{C4196DDD-3840-26FE-CFCF-3EF2DC19AE7F}"/>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extLst>
      <p:ext uri="{BB962C8B-B14F-4D97-AF65-F5344CB8AC3E}">
        <p14:creationId xmlns:p14="http://schemas.microsoft.com/office/powerpoint/2010/main" val="21988487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八</a:t>
            </a:r>
            <a:r>
              <a:rPr lang="en-US" sz="3600" b="1" dirty="0">
                <a:solidFill>
                  <a:srgbClr val="006F68"/>
                </a:solidFill>
                <a:latin typeface="Noto Sans SC"/>
                <a:ea typeface="Noto Sans SC"/>
                <a:cs typeface="Noto Sans SC"/>
                <a:sym typeface="Noto Sans SC"/>
              </a:rPr>
              <a:t>：北斗RTK导线弧垂舞动感知装置</a:t>
            </a:r>
            <a:endParaRPr lang="en-US" sz="1100" dirty="0">
              <a:solidFill>
                <a:srgbClr val="006F68"/>
              </a:solidFill>
            </a:endParaRPr>
          </a:p>
        </p:txBody>
      </p:sp>
      <p:pic>
        <p:nvPicPr>
          <p:cNvPr id="3" name="Picture 3"/>
          <p:cNvPicPr>
            <a:picLocks noChangeAspect="1"/>
          </p:cNvPicPr>
          <p:nvPr/>
        </p:nvPicPr>
        <p:blipFill>
          <a:blip r:embed="rId3"/>
          <a:srcRect t="481" b="481"/>
          <a:stretch>
            <a:fillRect/>
          </a:stretch>
        </p:blipFill>
        <p:spPr>
          <a:xfrm>
            <a:off x="762000" y="2032000"/>
            <a:ext cx="5080000" cy="3048000"/>
          </a:xfrm>
          <a:prstGeom prst="rect">
            <a:avLst/>
          </a:prstGeom>
          <a:noFill/>
          <a:ln w="12700" cap="flat" cmpd="sng">
            <a:solidFill>
              <a:srgbClr val="64D2FF">
                <a:alpha val="30000"/>
              </a:srgbClr>
            </a:solidFill>
            <a:prstDash val="solid"/>
            <a:round/>
          </a:ln>
        </p:spPr>
      </p:pic>
      <p:sp>
        <p:nvSpPr>
          <p:cNvPr id="4" name="AutoShape 4"/>
          <p:cNvSpPr/>
          <p:nvPr/>
        </p:nvSpPr>
        <p:spPr>
          <a:xfrm>
            <a:off x="6096000" y="2032000"/>
            <a:ext cx="5080000" cy="3048000"/>
          </a:xfrm>
          <a:prstGeom prst="roundRect">
            <a:avLst>
              <a:gd name="adj" fmla="val 4166"/>
            </a:avLst>
          </a:prstGeom>
          <a:solidFill>
            <a:srgbClr val="006F68"/>
          </a:solidFill>
          <a:ln w="12700" cap="flat" cmpd="sng">
            <a:solidFill>
              <a:srgbClr val="64D2FF">
                <a:alpha val="30000"/>
              </a:srgbClr>
            </a:solidFill>
            <a:prstDash val="solid"/>
            <a:round/>
          </a:ln>
        </p:spPr>
        <p:txBody>
          <a:bodyPr vert="horz" wrap="square" lIns="254000" tIns="254000" rIns="254000" bIns="254000" rtlCol="0" anchor="ctr" anchorCtr="0"/>
          <a:lstStyle/>
          <a:p>
            <a:pPr>
              <a:lnSpc>
                <a:spcPct val="200000"/>
              </a:lnSpc>
              <a:defRPr/>
            </a:pPr>
            <a:r>
              <a:rPr lang="en-US" sz="1800" dirty="0">
                <a:solidFill>
                  <a:srgbClr val="FFFFFF"/>
                </a:solidFill>
                <a:latin typeface="楷体" panose="02010609060101010101" pitchFamily="49" charset="-122"/>
                <a:ea typeface="楷体" panose="02010609060101010101" pitchFamily="49" charset="-122"/>
                <a:cs typeface="Noto Sans SC"/>
                <a:sym typeface="黑体" panose="02010609060101010101" pitchFamily="49" charset="-122"/>
              </a:rPr>
              <a:t>   北斗RTK导线弧垂舞动感知装置是一款基于北斗RTK高精度定位技术与MEMS融合技术的智能监测设备，主要用于实时监测输电线路的弧垂和舞动情况，为线路的安全运行提供数据支撑。</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5" name="图片 4">
            <a:extLst>
              <a:ext uri="{FF2B5EF4-FFF2-40B4-BE49-F238E27FC236}">
                <a16:creationId xmlns:a16="http://schemas.microsoft.com/office/drawing/2014/main" id="{7C8BEAFE-DFE1-6ACB-1996-2719D60CC01A}"/>
              </a:ext>
            </a:extLst>
          </p:cNvPr>
          <p:cNvPicPr>
            <a:picLocks noChangeAspect="1"/>
          </p:cNvPicPr>
          <p:nvPr/>
        </p:nvPicPr>
        <p:blipFill>
          <a:blip r:embed="rId4"/>
          <a:stretch>
            <a:fillRect/>
          </a:stretch>
        </p:blipFill>
        <p:spPr>
          <a:xfrm>
            <a:off x="10706984" y="81892"/>
            <a:ext cx="1314763" cy="873457"/>
          </a:xfrm>
          <a:prstGeom prst="rect">
            <a:avLst/>
          </a:prstGeom>
        </p:spPr>
      </p:pic>
      <p:sp>
        <p:nvSpPr>
          <p:cNvPr id="6" name="文本框 5">
            <a:extLst>
              <a:ext uri="{FF2B5EF4-FFF2-40B4-BE49-F238E27FC236}">
                <a16:creationId xmlns:a16="http://schemas.microsoft.com/office/drawing/2014/main" id="{0ABAEA65-4441-0016-B1CE-E04E1E80D746}"/>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AutoShape 2"/>
          <p:cNvSpPr/>
          <p:nvPr/>
        </p:nvSpPr>
        <p:spPr>
          <a:xfrm>
            <a:off x="762001" y="697948"/>
            <a:ext cx="9146275"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产品参数：高精度与高可靠性</a:t>
            </a:r>
            <a:endParaRPr lang="en-US" sz="1100" dirty="0">
              <a:solidFill>
                <a:srgbClr val="006F68"/>
              </a:solidFill>
            </a:endParaRPr>
          </a:p>
        </p:txBody>
      </p:sp>
      <p:sp>
        <p:nvSpPr>
          <p:cNvPr id="3" name="AutoShape 3"/>
          <p:cNvSpPr/>
          <p:nvPr/>
        </p:nvSpPr>
        <p:spPr>
          <a:xfrm>
            <a:off x="762000" y="2032000"/>
            <a:ext cx="3302000" cy="3556000"/>
          </a:xfrm>
          <a:prstGeom prst="roundRect">
            <a:avLst>
              <a:gd name="adj" fmla="val 384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2336800"/>
            <a:ext cx="609600" cy="609600"/>
          </a:xfrm>
          <a:prstGeom prst="rect">
            <a:avLst/>
          </a:prstGeom>
        </p:spPr>
      </p:pic>
      <p:sp>
        <p:nvSpPr>
          <p:cNvPr id="5" name="AutoShape 5"/>
          <p:cNvSpPr/>
          <p:nvPr/>
        </p:nvSpPr>
        <p:spPr>
          <a:xfrm>
            <a:off x="1066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厘米级定位</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66800" y="3492500"/>
            <a:ext cx="2692400" cy="1651000"/>
          </a:xfrm>
          <a:prstGeom prst="rect">
            <a:avLst/>
          </a:prstGeom>
          <a:solidFill>
            <a:srgbClr val="FFFFFF"/>
          </a:solid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采用北斗RTK高精度定位及MEMS融合技术，实现导线弧垂舞动厘米级定位。</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4445000" y="2032000"/>
            <a:ext cx="3302000" cy="3556000"/>
          </a:xfrm>
          <a:prstGeom prst="roundRect">
            <a:avLst>
              <a:gd name="adj" fmla="val 384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800" y="2336800"/>
            <a:ext cx="609600" cy="609600"/>
          </a:xfrm>
          <a:prstGeom prst="rect">
            <a:avLst/>
          </a:prstGeom>
        </p:spPr>
      </p:pic>
      <p:sp>
        <p:nvSpPr>
          <p:cNvPr id="9" name="AutoShape 9"/>
          <p:cNvSpPr/>
          <p:nvPr/>
        </p:nvSpPr>
        <p:spPr>
          <a:xfrm>
            <a:off x="4749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混合取能技术</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4749800" y="3492500"/>
            <a:ext cx="2692400" cy="165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采用感应取能+太阳能混合取能技术，提供可靠稳定的电源，确保设备全天候运行</a:t>
            </a:r>
            <a:r>
              <a:rPr lang="en-US" sz="1800" dirty="0">
                <a:solidFill>
                  <a:srgbClr val="FFFFFF">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latin typeface="黑体" panose="02010609060101010101" pitchFamily="49" charset="-122"/>
              <a:ea typeface="黑体" panose="02010609060101010101" pitchFamily="49" charset="-122"/>
              <a:sym typeface="黑体" panose="02010609060101010101" pitchFamily="49" charset="-122"/>
            </a:endParaRPr>
          </a:p>
        </p:txBody>
      </p:sp>
      <p:sp>
        <p:nvSpPr>
          <p:cNvPr id="11" name="AutoShape 11"/>
          <p:cNvSpPr/>
          <p:nvPr/>
        </p:nvSpPr>
        <p:spPr>
          <a:xfrm>
            <a:off x="8128000" y="2032000"/>
            <a:ext cx="3302000" cy="3556000"/>
          </a:xfrm>
          <a:prstGeom prst="roundRect">
            <a:avLst>
              <a:gd name="adj" fmla="val 384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2800" y="2336800"/>
            <a:ext cx="609600" cy="609600"/>
          </a:xfrm>
          <a:prstGeom prst="rect">
            <a:avLst/>
          </a:prstGeom>
        </p:spPr>
      </p:pic>
      <p:sp>
        <p:nvSpPr>
          <p:cNvPr id="13" name="AutoShape 13"/>
          <p:cNvSpPr/>
          <p:nvPr/>
        </p:nvSpPr>
        <p:spPr>
          <a:xfrm>
            <a:off x="8432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双4G</a:t>
            </a: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通信通道</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8432800" y="3492500"/>
            <a:ext cx="2692400" cy="165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具备双4G通道通信功能，支持内外网同时接入，支持RTK差分数据实时获取。</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5" name="图片 14">
            <a:extLst>
              <a:ext uri="{FF2B5EF4-FFF2-40B4-BE49-F238E27FC236}">
                <a16:creationId xmlns:a16="http://schemas.microsoft.com/office/drawing/2014/main" id="{CF290CA3-C78D-0CA1-034F-672FCFAB010B}"/>
              </a:ext>
            </a:extLst>
          </p:cNvPr>
          <p:cNvPicPr>
            <a:picLocks noChangeAspect="1"/>
          </p:cNvPicPr>
          <p:nvPr/>
        </p:nvPicPr>
        <p:blipFill>
          <a:blip r:embed="rId6"/>
          <a:stretch>
            <a:fillRect/>
          </a:stretch>
        </p:blipFill>
        <p:spPr>
          <a:xfrm>
            <a:off x="10706984" y="81892"/>
            <a:ext cx="1314763" cy="873457"/>
          </a:xfrm>
          <a:prstGeom prst="rect">
            <a:avLst/>
          </a:prstGeom>
        </p:spPr>
      </p:pic>
      <p:sp>
        <p:nvSpPr>
          <p:cNvPr id="16" name="文本框 15">
            <a:extLst>
              <a:ext uri="{FF2B5EF4-FFF2-40B4-BE49-F238E27FC236}">
                <a16:creationId xmlns:a16="http://schemas.microsoft.com/office/drawing/2014/main" id="{077B831C-6E27-551D-DF0A-174BDAE5C797}"/>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598557"/>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产品优势：精准监测与稳定运行</a:t>
            </a:r>
            <a:endParaRPr lang="en-US" sz="1100" dirty="0">
              <a:solidFill>
                <a:srgbClr val="006F68"/>
              </a:solidFill>
            </a:endParaRPr>
          </a:p>
        </p:txBody>
      </p:sp>
      <p:sp>
        <p:nvSpPr>
          <p:cNvPr id="3" name="AutoShape 3"/>
          <p:cNvSpPr/>
          <p:nvPr/>
        </p:nvSpPr>
        <p:spPr>
          <a:xfrm>
            <a:off x="762003" y="2032000"/>
            <a:ext cx="5143500" cy="1905000"/>
          </a:xfrm>
          <a:prstGeom prst="roundRect">
            <a:avLst>
              <a:gd name="adj" fmla="val 666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2336800"/>
            <a:ext cx="406400" cy="406400"/>
          </a:xfrm>
          <a:prstGeom prst="rect">
            <a:avLst/>
          </a:prstGeom>
        </p:spPr>
      </p:pic>
      <p:sp>
        <p:nvSpPr>
          <p:cNvPr id="5" name="AutoShape 5"/>
          <p:cNvSpPr/>
          <p:nvPr/>
        </p:nvSpPr>
        <p:spPr>
          <a:xfrm>
            <a:off x="1600200" y="2311400"/>
            <a:ext cx="39370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厘米级定位</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66803" y="2794000"/>
            <a:ext cx="45339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实时监测导线弧垂，精度达厘米级，确保数据的精准性与有效性。</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096003" y="2007787"/>
            <a:ext cx="5143500" cy="1905000"/>
          </a:xfrm>
          <a:prstGeom prst="roundRect">
            <a:avLst>
              <a:gd name="adj" fmla="val 666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91300" y="2336800"/>
            <a:ext cx="406400" cy="406400"/>
          </a:xfrm>
          <a:prstGeom prst="rect">
            <a:avLst/>
          </a:prstGeom>
        </p:spPr>
      </p:pic>
      <p:sp>
        <p:nvSpPr>
          <p:cNvPr id="9" name="AutoShape 9"/>
          <p:cNvSpPr/>
          <p:nvPr/>
        </p:nvSpPr>
        <p:spPr>
          <a:xfrm>
            <a:off x="7124700" y="2311400"/>
            <a:ext cx="3937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预警建模设计</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591303" y="2794000"/>
            <a:ext cx="45339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采集</a:t>
            </a:r>
            <a:r>
              <a:rPr 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导线舞动</a:t>
            </a:r>
            <a:r>
              <a:rPr lang="zh-CN" alt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状态</a:t>
            </a:r>
            <a:r>
              <a:rPr 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a:t>
            </a:r>
            <a:r>
              <a:rPr lang="zh-CN" alt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生成安全模型和异常阈值，实现智能检测预警机制</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62003" y="4191000"/>
            <a:ext cx="5143500" cy="1905000"/>
          </a:xfrm>
          <a:prstGeom prst="roundRect">
            <a:avLst>
              <a:gd name="adj" fmla="val 666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6800" y="4495800"/>
            <a:ext cx="406400" cy="406400"/>
          </a:xfrm>
          <a:prstGeom prst="rect">
            <a:avLst/>
          </a:prstGeom>
        </p:spPr>
      </p:pic>
      <p:sp>
        <p:nvSpPr>
          <p:cNvPr id="13" name="AutoShape 13"/>
          <p:cNvSpPr/>
          <p:nvPr/>
        </p:nvSpPr>
        <p:spPr>
          <a:xfrm>
            <a:off x="1600200" y="4470400"/>
            <a:ext cx="3937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全天候监测</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066803" y="4953000"/>
            <a:ext cx="45339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CCD6F6">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不受天气影响，实现24小时不间断监测，保障系统运行无死角。</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286503" y="4191000"/>
            <a:ext cx="5143500" cy="1905000"/>
          </a:xfrm>
          <a:prstGeom prst="roundRect">
            <a:avLst>
              <a:gd name="adj" fmla="val 666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91300" y="4495800"/>
            <a:ext cx="406400" cy="406400"/>
          </a:xfrm>
          <a:prstGeom prst="rect">
            <a:avLst/>
          </a:prstGeom>
        </p:spPr>
      </p:pic>
      <p:sp>
        <p:nvSpPr>
          <p:cNvPr id="17" name="AutoShape 17"/>
          <p:cNvSpPr/>
          <p:nvPr/>
        </p:nvSpPr>
        <p:spPr>
          <a:xfrm>
            <a:off x="7124700" y="4470400"/>
            <a:ext cx="3937000" cy="381000"/>
          </a:xfrm>
          <a:prstGeom prst="rect">
            <a:avLst/>
          </a:prstGeom>
          <a:gradFill>
            <a:gsLst>
              <a:gs pos="0">
                <a:schemeClr val="bg1"/>
              </a:gs>
              <a:gs pos="100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tx1"/>
                </a:solidFill>
                <a:latin typeface="黑体" panose="02010609060101010101" pitchFamily="49" charset="-122"/>
                <a:ea typeface="黑体" panose="02010609060101010101" pitchFamily="49" charset="-122"/>
                <a:cs typeface="Noto Sans SC"/>
                <a:sym typeface="黑体" panose="02010609060101010101" pitchFamily="49" charset="-122"/>
              </a:rPr>
              <a:t>高可靠设计</a:t>
            </a:r>
            <a:endParaRPr lang="en-US" sz="1500" dirty="0">
              <a:solidFill>
                <a:schemeClr val="tx1"/>
              </a:solidFill>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6591303" y="4953000"/>
            <a:ext cx="4533900" cy="889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tx1"/>
                </a:solidFill>
                <a:latin typeface="楷体" panose="02010609060101010101" pitchFamily="49" charset="-122"/>
                <a:ea typeface="楷体" panose="02010609060101010101" pitchFamily="49" charset="-122"/>
                <a:cs typeface="Noto Sans SC"/>
                <a:sym typeface="黑体" panose="02010609060101010101" pitchFamily="49" charset="-122"/>
              </a:rPr>
              <a:t>采用工业级设计标准，适应各种恶劣环境，确保长期稳定运行。</a:t>
            </a:r>
            <a:endParaRPr lang="en-US" sz="1800" dirty="0">
              <a:solidFill>
                <a:schemeClr val="tx1"/>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9AD8436C-5A5D-659E-92A2-613A85AED32A}"/>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0" name="文本框 19">
            <a:extLst>
              <a:ext uri="{FF2B5EF4-FFF2-40B4-BE49-F238E27FC236}">
                <a16:creationId xmlns:a16="http://schemas.microsoft.com/office/drawing/2014/main" id="{63D80807-80A9-2618-F8CA-2A98F1353982}"/>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8F87F636-1A7C-8023-E98E-1455032DF94C}"/>
              </a:ext>
            </a:extLst>
          </p:cNvPr>
          <p:cNvSpPr/>
          <p:nvPr/>
        </p:nvSpPr>
        <p:spPr>
          <a:xfrm>
            <a:off x="907774" y="1473963"/>
            <a:ext cx="5188226" cy="4906960"/>
          </a:xfrm>
          <a:prstGeom prst="rect">
            <a:avLst/>
          </a:prstGeom>
          <a:solidFill>
            <a:srgbClr val="006F68"/>
          </a:solidFill>
          <a:ln>
            <a:noFill/>
          </a:ln>
          <a:effectLst>
            <a:softEdge rad="25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1"/>
          </a:p>
        </p:txBody>
      </p:sp>
      <p:sp>
        <p:nvSpPr>
          <p:cNvPr id="2" name="AutoShape 2"/>
          <p:cNvSpPr/>
          <p:nvPr/>
        </p:nvSpPr>
        <p:spPr>
          <a:xfrm>
            <a:off x="622852" y="635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产品</a:t>
            </a:r>
            <a:r>
              <a:rPr lang="zh-CN" altLang="en-US" sz="3600" b="1" dirty="0">
                <a:solidFill>
                  <a:srgbClr val="006F68"/>
                </a:solidFill>
                <a:latin typeface="Noto Sans SC"/>
                <a:ea typeface="Noto Sans SC"/>
                <a:cs typeface="Noto Sans SC"/>
                <a:sym typeface="Noto Sans SC"/>
              </a:rPr>
              <a:t>九</a:t>
            </a:r>
            <a:r>
              <a:rPr lang="en-US" sz="3600" b="1" dirty="0">
                <a:solidFill>
                  <a:srgbClr val="006F68"/>
                </a:solidFill>
                <a:latin typeface="Noto Sans SC"/>
                <a:ea typeface="Noto Sans SC"/>
                <a:cs typeface="Noto Sans SC"/>
                <a:sym typeface="Noto Sans SC"/>
              </a:rPr>
              <a:t>：分布式故障监测装置</a:t>
            </a:r>
            <a:endParaRPr lang="en-US" sz="1100" dirty="0">
              <a:solidFill>
                <a:srgbClr val="006F68"/>
              </a:solidFill>
            </a:endParaRPr>
          </a:p>
        </p:txBody>
      </p:sp>
      <p:pic>
        <p:nvPicPr>
          <p:cNvPr id="3" name="Picture 3"/>
          <p:cNvPicPr>
            <a:picLocks noChangeAspect="1"/>
          </p:cNvPicPr>
          <p:nvPr/>
        </p:nvPicPr>
        <p:blipFill>
          <a:blip r:embed="rId3"/>
          <a:srcRect t="19497" b="19497"/>
          <a:stretch/>
        </p:blipFill>
        <p:spPr>
          <a:xfrm rot="5400000">
            <a:off x="1011477" y="2425109"/>
            <a:ext cx="4906962" cy="3004668"/>
          </a:xfrm>
          <a:prstGeom prst="roundRect">
            <a:avLst>
              <a:gd name="adj" fmla="val 0"/>
            </a:avLst>
          </a:prstGeom>
          <a:noFill/>
          <a:ln w="12700" cap="flat" cmpd="sng">
            <a:solidFill>
              <a:srgbClr val="FFFFFF">
                <a:alpha val="20000"/>
              </a:srgbClr>
            </a:solidFill>
            <a:prstDash val="solid"/>
            <a:round/>
          </a:ln>
          <a:effectLst>
            <a:softEdge rad="25400"/>
          </a:effectLst>
        </p:spPr>
      </p:pic>
      <p:sp>
        <p:nvSpPr>
          <p:cNvPr id="4" name="AutoShape 4"/>
          <p:cNvSpPr/>
          <p:nvPr/>
        </p:nvSpPr>
        <p:spPr>
          <a:xfrm>
            <a:off x="6892878" y="2032000"/>
            <a:ext cx="4791127"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分布式实时采集</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5" name="AutoShape 5"/>
          <p:cNvSpPr/>
          <p:nvPr/>
        </p:nvSpPr>
        <p:spPr>
          <a:xfrm>
            <a:off x="6892878" y="2349500"/>
            <a:ext cx="4791127" cy="1270000"/>
          </a:xfrm>
          <a:prstGeom prst="rect">
            <a:avLst/>
          </a:prstGeom>
          <a:noFill/>
          <a:ln w="12700" cap="flat" cmpd="sng">
            <a:noFill/>
            <a:prstDash val="solid"/>
            <a:round/>
          </a:ln>
        </p:spPr>
        <p:txBody>
          <a:bodyPr vert="horz" wrap="square" lIns="0" tIns="0" rIns="0" bIns="0" rtlCol="0" anchor="ctr" anchorCtr="0">
            <a:noAutofit/>
          </a:bodyPr>
          <a:lstStyle/>
          <a:p>
            <a:pPr>
              <a:lnSpc>
                <a:spcPct val="116666"/>
              </a:lnSpc>
              <a:defRPr/>
            </a:pPr>
            <a:r>
              <a:rPr lang="en-US" sz="1800" dirty="0">
                <a:solidFill>
                  <a:srgbClr val="006F68"/>
                </a:solidFill>
                <a:highlight>
                  <a:srgbClr val="FFFFFF">
                    <a:alpha val="0"/>
                  </a:srgbClr>
                </a:highlight>
                <a:latin typeface="楷体" panose="02010609060101010101" pitchFamily="49" charset="-122"/>
                <a:ea typeface="楷体" panose="02010609060101010101" pitchFamily="49" charset="-122"/>
                <a:cs typeface="Noto Sans SC"/>
                <a:sym typeface="黑体" panose="02010609060101010101" pitchFamily="49" charset="-122"/>
              </a:rPr>
              <a:t>通过分布式布置的监测单元，全天候实时采集输电线路运行数据，确保信息无死角覆盖。</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6" name="AutoShape 6"/>
          <p:cNvSpPr/>
          <p:nvPr/>
        </p:nvSpPr>
        <p:spPr>
          <a:xfrm>
            <a:off x="6892878" y="3937000"/>
            <a:ext cx="4791127"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故障快速精准定位</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7" name="AutoShape 7"/>
          <p:cNvSpPr/>
          <p:nvPr/>
        </p:nvSpPr>
        <p:spPr>
          <a:xfrm>
            <a:off x="6942510" y="4318000"/>
            <a:ext cx="4791127" cy="1270000"/>
          </a:xfrm>
          <a:prstGeom prst="rect">
            <a:avLst/>
          </a:prstGeom>
          <a:noFill/>
          <a:ln w="12700" cap="flat" cmpd="sng">
            <a:noFill/>
            <a:prstDash val="solid"/>
            <a:round/>
          </a:ln>
        </p:spPr>
        <p:txBody>
          <a:bodyPr vert="horz" wrap="square" lIns="0" tIns="0" rIns="0" bIns="0" rtlCol="0" anchor="ctr" anchorCtr="0"/>
          <a:lstStyle/>
          <a:p>
            <a:pPr>
              <a:lnSpc>
                <a:spcPct val="116666"/>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一旦发生故障，系统迅速分析数据，精准确定故障位置，为抢修提供关键决策依据。</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pic>
        <p:nvPicPr>
          <p:cNvPr id="8" name="图片 7">
            <a:extLst>
              <a:ext uri="{FF2B5EF4-FFF2-40B4-BE49-F238E27FC236}">
                <a16:creationId xmlns:a16="http://schemas.microsoft.com/office/drawing/2014/main" id="{9239A6FE-A570-1504-6A7B-074733F183F3}"/>
              </a:ext>
            </a:extLst>
          </p:cNvPr>
          <p:cNvPicPr>
            <a:picLocks noChangeAspect="1"/>
          </p:cNvPicPr>
          <p:nvPr/>
        </p:nvPicPr>
        <p:blipFill>
          <a:blip r:embed="rId4"/>
          <a:stretch>
            <a:fillRect/>
          </a:stretch>
        </p:blipFill>
        <p:spPr>
          <a:xfrm>
            <a:off x="10706984" y="81892"/>
            <a:ext cx="1314763" cy="873457"/>
          </a:xfrm>
          <a:prstGeom prst="rect">
            <a:avLst/>
          </a:prstGeom>
        </p:spPr>
      </p:pic>
      <p:sp>
        <p:nvSpPr>
          <p:cNvPr id="9" name="文本框 8">
            <a:extLst>
              <a:ext uri="{FF2B5EF4-FFF2-40B4-BE49-F238E27FC236}">
                <a16:creationId xmlns:a16="http://schemas.microsoft.com/office/drawing/2014/main" id="{68F0E2AB-E939-7414-D02D-176B7DD80520}"/>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技术参数：高精度与高可靠性</a:t>
            </a:r>
            <a:endParaRPr lang="en-US" sz="1100" dirty="0">
              <a:solidFill>
                <a:srgbClr val="006F68"/>
              </a:solidFill>
            </a:endParaRPr>
          </a:p>
        </p:txBody>
      </p:sp>
      <p:sp>
        <p:nvSpPr>
          <p:cNvPr id="3" name="AutoShape 3"/>
          <p:cNvSpPr/>
          <p:nvPr/>
        </p:nvSpPr>
        <p:spPr>
          <a:xfrm>
            <a:off x="762000" y="2032000"/>
            <a:ext cx="3302000" cy="1905000"/>
          </a:xfrm>
          <a:prstGeom prst="roundRect">
            <a:avLst>
              <a:gd name="adj" fmla="val 666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406400" cy="406400"/>
          </a:xfrm>
          <a:prstGeom prst="rect">
            <a:avLst/>
          </a:prstGeom>
        </p:spPr>
      </p:pic>
      <p:sp>
        <p:nvSpPr>
          <p:cNvPr id="5" name="AutoShape 5"/>
          <p:cNvSpPr/>
          <p:nvPr/>
        </p:nvSpPr>
        <p:spPr>
          <a:xfrm>
            <a:off x="1016000" y="2794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006F68">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定位误差</a:t>
            </a:r>
            <a:r>
              <a:rPr lang="zh-CN" altLang="en-US" sz="1600" dirty="0">
                <a:solidFill>
                  <a:srgbClr val="006F68">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（国网标准</a:t>
            </a:r>
            <a:r>
              <a:rPr lang="en-US" altLang="zh-CN" sz="1600" dirty="0">
                <a:solidFill>
                  <a:srgbClr val="006F68">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a:t>
            </a:r>
            <a:r>
              <a:rPr lang="zh-CN" altLang="en-US" sz="1600" dirty="0">
                <a:solidFill>
                  <a:srgbClr val="006F68">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高配）</a:t>
            </a:r>
            <a:endParaRPr lang="en-US" sz="1600" dirty="0">
              <a:solidFill>
                <a:srgbClr val="006F68">
                  <a:alpha val="80000"/>
                </a:srgb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0" y="3175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≤300m/100</a:t>
            </a:r>
            <a:r>
              <a:rPr lang="en-US" altLang="zh-CN" sz="16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m</a:t>
            </a:r>
            <a:endParaRPr lang="en-US" sz="16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7" name="AutoShape 7"/>
          <p:cNvSpPr/>
          <p:nvPr/>
        </p:nvSpPr>
        <p:spPr>
          <a:xfrm>
            <a:off x="4445000" y="2032000"/>
            <a:ext cx="3302000" cy="1905000"/>
          </a:xfrm>
          <a:prstGeom prst="roundRect">
            <a:avLst>
              <a:gd name="adj" fmla="val 666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99000" y="2286000"/>
            <a:ext cx="406400" cy="406400"/>
          </a:xfrm>
          <a:prstGeom prst="rect">
            <a:avLst/>
          </a:prstGeom>
        </p:spPr>
      </p:pic>
      <p:sp>
        <p:nvSpPr>
          <p:cNvPr id="9" name="AutoShape 9"/>
          <p:cNvSpPr/>
          <p:nvPr/>
        </p:nvSpPr>
        <p:spPr>
          <a:xfrm>
            <a:off x="4699000" y="2794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FFFFFF">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故障区间定位可靠性</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4699000" y="3175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a:t>
            </a:r>
            <a:r>
              <a:rPr 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99%</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1" name="AutoShape 11"/>
          <p:cNvSpPr/>
          <p:nvPr/>
        </p:nvSpPr>
        <p:spPr>
          <a:xfrm>
            <a:off x="8128000" y="2032000"/>
            <a:ext cx="3302000" cy="1905000"/>
          </a:xfrm>
          <a:prstGeom prst="roundRect">
            <a:avLst>
              <a:gd name="adj" fmla="val 666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0" y="2286000"/>
            <a:ext cx="406400" cy="406400"/>
          </a:xfrm>
          <a:prstGeom prst="rect">
            <a:avLst/>
          </a:prstGeom>
        </p:spPr>
      </p:pic>
      <p:sp>
        <p:nvSpPr>
          <p:cNvPr id="13" name="AutoShape 13"/>
          <p:cNvSpPr/>
          <p:nvPr/>
        </p:nvSpPr>
        <p:spPr>
          <a:xfrm>
            <a:off x="8382000" y="2794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雷击/非雷击识别准确率</a:t>
            </a:r>
            <a:endParaRPr lang="en-US" sz="16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8382000" y="3175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&gt;95%</a:t>
            </a:r>
            <a:endParaRPr lang="en-US" sz="16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5" name="AutoShape 15"/>
          <p:cNvSpPr/>
          <p:nvPr/>
        </p:nvSpPr>
        <p:spPr>
          <a:xfrm>
            <a:off x="762000" y="4191000"/>
            <a:ext cx="3302000" cy="1905000"/>
          </a:xfrm>
          <a:prstGeom prst="roundRect">
            <a:avLst>
              <a:gd name="adj" fmla="val 666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6000" y="4445000"/>
            <a:ext cx="406400" cy="406400"/>
          </a:xfrm>
          <a:prstGeom prst="rect">
            <a:avLst/>
          </a:prstGeom>
        </p:spPr>
      </p:pic>
      <p:sp>
        <p:nvSpPr>
          <p:cNvPr id="17" name="AutoShape 17"/>
          <p:cNvSpPr/>
          <p:nvPr/>
        </p:nvSpPr>
        <p:spPr>
          <a:xfrm>
            <a:off x="1016000" y="4953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FFFFFF">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绕击/反击识别准确率</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1016000" y="5334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&gt;90%</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9" name="AutoShape 19"/>
          <p:cNvSpPr/>
          <p:nvPr/>
        </p:nvSpPr>
        <p:spPr>
          <a:xfrm>
            <a:off x="4445000" y="4191000"/>
            <a:ext cx="3302000" cy="1905000"/>
          </a:xfrm>
          <a:prstGeom prst="roundRect">
            <a:avLst>
              <a:gd name="adj" fmla="val 6666"/>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20" name="Picture 2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99000" y="4445000"/>
            <a:ext cx="406400" cy="406400"/>
          </a:xfrm>
          <a:prstGeom prst="rect">
            <a:avLst/>
          </a:prstGeom>
        </p:spPr>
      </p:pic>
      <p:sp>
        <p:nvSpPr>
          <p:cNvPr id="21" name="AutoShape 21"/>
          <p:cNvSpPr/>
          <p:nvPr/>
        </p:nvSpPr>
        <p:spPr>
          <a:xfrm>
            <a:off x="4699000" y="4953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006F68">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故障告警延时</a:t>
            </a:r>
            <a:endParaRPr lang="en-US" sz="1600" dirty="0">
              <a:solidFill>
                <a:srgbClr val="006F68">
                  <a:alpha val="80000"/>
                </a:srgb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22" name="AutoShape 22"/>
          <p:cNvSpPr/>
          <p:nvPr/>
        </p:nvSpPr>
        <p:spPr>
          <a:xfrm>
            <a:off x="4699000" y="5334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≤5min</a:t>
            </a:r>
            <a:endParaRPr lang="en-US" sz="16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23" name="AutoShape 23"/>
          <p:cNvSpPr/>
          <p:nvPr/>
        </p:nvSpPr>
        <p:spPr>
          <a:xfrm>
            <a:off x="8128000" y="4191000"/>
            <a:ext cx="3302000" cy="1905000"/>
          </a:xfrm>
          <a:prstGeom prst="roundRect">
            <a:avLst>
              <a:gd name="adj" fmla="val 6666"/>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24" name="Picture 2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82000" y="4445000"/>
            <a:ext cx="406400" cy="406400"/>
          </a:xfrm>
          <a:prstGeom prst="rect">
            <a:avLst/>
          </a:prstGeom>
        </p:spPr>
      </p:pic>
      <p:sp>
        <p:nvSpPr>
          <p:cNvPr id="25" name="AutoShape 25"/>
          <p:cNvSpPr/>
          <p:nvPr/>
        </p:nvSpPr>
        <p:spPr>
          <a:xfrm>
            <a:off x="8382000" y="4953000"/>
            <a:ext cx="2794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rgbClr val="FFFFFF">
                    <a:alpha val="80000"/>
                  </a:srgbClr>
                </a:solidFill>
                <a:latin typeface="黑体" panose="02010609060101010101" pitchFamily="49" charset="-122"/>
                <a:ea typeface="黑体" panose="02010609060101010101" pitchFamily="49" charset="-122"/>
                <a:cs typeface="Noto Sans SC"/>
                <a:sym typeface="黑体" panose="02010609060101010101" pitchFamily="49" charset="-122"/>
              </a:rPr>
              <a:t>诊断结果输出时间</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26" name="AutoShape 26"/>
          <p:cNvSpPr/>
          <p:nvPr/>
        </p:nvSpPr>
        <p:spPr>
          <a:xfrm>
            <a:off x="8382000" y="5334000"/>
            <a:ext cx="2794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≤30min</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pic>
        <p:nvPicPr>
          <p:cNvPr id="27" name="图片 26">
            <a:extLst>
              <a:ext uri="{FF2B5EF4-FFF2-40B4-BE49-F238E27FC236}">
                <a16:creationId xmlns:a16="http://schemas.microsoft.com/office/drawing/2014/main" id="{310F22BB-D5A5-123F-838A-1B2CA20EF60B}"/>
              </a:ext>
            </a:extLst>
          </p:cNvPr>
          <p:cNvPicPr>
            <a:picLocks noChangeAspect="1"/>
          </p:cNvPicPr>
          <p:nvPr/>
        </p:nvPicPr>
        <p:blipFill>
          <a:blip r:embed="rId9"/>
          <a:stretch>
            <a:fillRect/>
          </a:stretch>
        </p:blipFill>
        <p:spPr>
          <a:xfrm>
            <a:off x="10706984" y="81892"/>
            <a:ext cx="1314763" cy="873457"/>
          </a:xfrm>
          <a:prstGeom prst="rect">
            <a:avLst/>
          </a:prstGeom>
        </p:spPr>
      </p:pic>
      <p:sp>
        <p:nvSpPr>
          <p:cNvPr id="28" name="文本框 27">
            <a:extLst>
              <a:ext uri="{FF2B5EF4-FFF2-40B4-BE49-F238E27FC236}">
                <a16:creationId xmlns:a16="http://schemas.microsoft.com/office/drawing/2014/main" id="{0C6F6691-48F7-A155-C28A-764ECD116A6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chemeClr val="bg1"/>
          </a:solidFill>
          <a:ln w="25400" cap="flat" cmpd="sng">
            <a:noFill/>
            <a:prstDash val="solid"/>
            <a:round/>
          </a:ln>
          <a:effectLst>
            <a:reflection stA="0" endPos="65000" dist="50800" dir="5400000" sy="-100000" algn="bl" rotWithShape="0"/>
          </a:effectLst>
        </p:spPr>
        <p:txBody>
          <a:bodyPr vert="horz" wrap="square" lIns="0" tIns="0" rIns="0" bIns="0" rtlCol="0" anchor="ctr" anchorCtr="0"/>
          <a:lstStyle/>
          <a:p>
            <a:pPr algn="ctr">
              <a:defRPr/>
            </a:pPr>
            <a:endParaRPr sz="1051" dirty="0"/>
          </a:p>
        </p:txBody>
      </p:sp>
      <p:sp>
        <p:nvSpPr>
          <p:cNvPr id="3" name="AutoShape 3"/>
          <p:cNvSpPr/>
          <p:nvPr/>
        </p:nvSpPr>
        <p:spPr>
          <a:xfrm>
            <a:off x="0" y="2032000"/>
            <a:ext cx="12192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03</a:t>
            </a:r>
            <a:endParaRPr lang="en-US" sz="32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4" name="AutoShape 4"/>
          <p:cNvSpPr/>
          <p:nvPr/>
        </p:nvSpPr>
        <p:spPr>
          <a:xfrm>
            <a:off x="0" y="2921000"/>
            <a:ext cx="12192000" cy="1016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综合解决方案</a:t>
            </a:r>
            <a:endParaRPr lang="en-US" sz="32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5" name="Connector 5"/>
          <p:cNvCxnSpPr/>
          <p:nvPr/>
        </p:nvCxnSpPr>
        <p:spPr>
          <a:xfrm rot="-34367">
            <a:off x="5461032" y="4057655"/>
            <a:ext cx="1270317" cy="12700"/>
          </a:xfrm>
          <a:prstGeom prst="straightConnector1">
            <a:avLst/>
          </a:prstGeom>
          <a:solidFill>
            <a:srgbClr val="DEE0E3">
              <a:alpha val="100000"/>
            </a:srgbClr>
          </a:solidFill>
          <a:ln w="25400" cap="flat" cmpd="sng">
            <a:solidFill>
              <a:srgbClr val="00D4FF">
                <a:alpha val="100000"/>
              </a:srgbClr>
            </a:solidFill>
            <a:prstDash val="solid"/>
            <a:round/>
            <a:headEnd type="none" w="lg" len="lg"/>
            <a:tailEnd type="none" w="lg" len="lg"/>
          </a:ln>
        </p:spPr>
      </p:cxnSp>
      <p:sp>
        <p:nvSpPr>
          <p:cNvPr id="6" name="AutoShape 6"/>
          <p:cNvSpPr/>
          <p:nvPr/>
        </p:nvSpPr>
        <p:spPr>
          <a:xfrm>
            <a:off x="0" y="4318000"/>
            <a:ext cx="12192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zh-CN" alt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专业</a:t>
            </a:r>
            <a:r>
              <a:rPr 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产品协同</a:t>
            </a:r>
            <a:r>
              <a:rPr lang="zh-CN" alt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聚合</a:t>
            </a:r>
            <a:r>
              <a:rPr 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，构建电网</a:t>
            </a:r>
            <a:r>
              <a:rPr lang="zh-CN" alt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全面</a:t>
            </a:r>
            <a:r>
              <a:rPr 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防护</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pic>
        <p:nvPicPr>
          <p:cNvPr id="7" name="图片 6">
            <a:extLst>
              <a:ext uri="{FF2B5EF4-FFF2-40B4-BE49-F238E27FC236}">
                <a16:creationId xmlns:a16="http://schemas.microsoft.com/office/drawing/2014/main" id="{6CC15BF8-3F52-BD2B-818E-8CAB458ED439}"/>
              </a:ext>
            </a:extLst>
          </p:cNvPr>
          <p:cNvPicPr>
            <a:picLocks noChangeAspect="1"/>
          </p:cNvPicPr>
          <p:nvPr/>
        </p:nvPicPr>
        <p:blipFill>
          <a:blip r:embed="rId3"/>
          <a:stretch>
            <a:fillRect/>
          </a:stretch>
        </p:blipFill>
        <p:spPr>
          <a:xfrm>
            <a:off x="10706984" y="81892"/>
            <a:ext cx="1314763" cy="873457"/>
          </a:xfrm>
          <a:prstGeom prst="rect">
            <a:avLst/>
          </a:prstGeom>
        </p:spPr>
      </p:pic>
      <p:sp>
        <p:nvSpPr>
          <p:cNvPr id="8" name="文本框 7">
            <a:extLst>
              <a:ext uri="{FF2B5EF4-FFF2-40B4-BE49-F238E27FC236}">
                <a16:creationId xmlns:a16="http://schemas.microsoft.com/office/drawing/2014/main" id="{97CD3636-DBCF-45FC-66FE-DF752DAAB799}"/>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解决方案总览：构建一体化智能防护体系</a:t>
            </a:r>
            <a:endParaRPr lang="en-US" sz="1100" dirty="0">
              <a:solidFill>
                <a:srgbClr val="006F68"/>
              </a:solidFill>
            </a:endParaRPr>
          </a:p>
        </p:txBody>
      </p:sp>
      <p:sp>
        <p:nvSpPr>
          <p:cNvPr id="3" name="AutoShape 3"/>
          <p:cNvSpPr/>
          <p:nvPr/>
        </p:nvSpPr>
        <p:spPr>
          <a:xfrm>
            <a:off x="762000" y="1841500"/>
            <a:ext cx="10668000" cy="762000"/>
          </a:xfrm>
          <a:prstGeom prst="rect">
            <a:avLst/>
          </a:prstGeom>
          <a:solidFill>
            <a:srgbClr val="006F68"/>
          </a:solid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1"/>
                </a:solidFill>
                <a:latin typeface="楷体" panose="02010609060101010101" pitchFamily="49" charset="-122"/>
                <a:ea typeface="楷体" panose="02010609060101010101" pitchFamily="49" charset="-122"/>
                <a:cs typeface="Noto Sans SC"/>
                <a:sym typeface="黑体" panose="02010609060101010101" pitchFamily="49" charset="-122"/>
              </a:rPr>
              <a:t>   整合三大核心产品，构建从感知、传输、平台到应用的一体化智能防护体系，为电网提供全生命周期的安全保障。</a:t>
            </a:r>
            <a:endParaRPr lang="en-US" sz="1800" dirty="0">
              <a:solidFill>
                <a:schemeClr val="bg1"/>
              </a:solidFill>
              <a:latin typeface="楷体" panose="02010609060101010101" pitchFamily="49" charset="-122"/>
              <a:ea typeface="楷体" panose="02010609060101010101" pitchFamily="49" charset="-122"/>
              <a:sym typeface="黑体" panose="02010609060101010101" pitchFamily="49" charset="-122"/>
            </a:endParaRPr>
          </a:p>
        </p:txBody>
      </p:sp>
      <p:sp>
        <p:nvSpPr>
          <p:cNvPr id="4" name="AutoShape 4"/>
          <p:cNvSpPr/>
          <p:nvPr/>
        </p:nvSpPr>
        <p:spPr>
          <a:xfrm>
            <a:off x="762000" y="2921000"/>
            <a:ext cx="3302000" cy="2794000"/>
          </a:xfrm>
          <a:prstGeom prst="roundRect">
            <a:avLst>
              <a:gd name="adj" fmla="val 4545"/>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5" name="Picture 5"/>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68500" y="3238500"/>
            <a:ext cx="889000" cy="889000"/>
          </a:xfrm>
          <a:prstGeom prst="rect">
            <a:avLst/>
          </a:prstGeom>
        </p:spPr>
      </p:pic>
      <p:sp>
        <p:nvSpPr>
          <p:cNvPr id="6" name="AutoShape 6"/>
          <p:cNvSpPr/>
          <p:nvPr/>
        </p:nvSpPr>
        <p:spPr>
          <a:xfrm>
            <a:off x="889000" y="4254500"/>
            <a:ext cx="3048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全域智能感知</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7" name="AutoShape 7"/>
          <p:cNvSpPr/>
          <p:nvPr/>
        </p:nvSpPr>
        <p:spPr>
          <a:xfrm>
            <a:off x="889000" y="4699000"/>
            <a:ext cx="3048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集成多参量监测与环保驱鸟装置，实现全方位数据采集与实时预警。</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8" name="AutoShape 8"/>
          <p:cNvSpPr/>
          <p:nvPr/>
        </p:nvSpPr>
        <p:spPr>
          <a:xfrm>
            <a:off x="4445000" y="2921000"/>
            <a:ext cx="3302000" cy="2794000"/>
          </a:xfrm>
          <a:prstGeom prst="roundRect">
            <a:avLst>
              <a:gd name="adj" fmla="val 4545"/>
            </a:avLst>
          </a:prstGeom>
          <a:solidFill>
            <a:srgbClr val="006F68"/>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9" name="Picture 9"/>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1500" y="3238500"/>
            <a:ext cx="889000" cy="889000"/>
          </a:xfrm>
          <a:prstGeom prst="rect">
            <a:avLst/>
          </a:prstGeom>
        </p:spPr>
      </p:pic>
      <p:sp>
        <p:nvSpPr>
          <p:cNvPr id="10" name="AutoShape 10"/>
          <p:cNvSpPr/>
          <p:nvPr/>
        </p:nvSpPr>
        <p:spPr>
          <a:xfrm>
            <a:off x="4572000" y="4254500"/>
            <a:ext cx="3048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高效数据传输</a:t>
            </a:r>
            <a:endParaRPr lang="en-US" sz="1800" dirty="0">
              <a:latin typeface="黑体" panose="02010609060101010101" pitchFamily="49" charset="-122"/>
              <a:ea typeface="黑体" panose="02010609060101010101" pitchFamily="49" charset="-122"/>
              <a:sym typeface="黑体" panose="02010609060101010101" pitchFamily="49" charset="-122"/>
            </a:endParaRPr>
          </a:p>
        </p:txBody>
      </p:sp>
      <p:sp>
        <p:nvSpPr>
          <p:cNvPr id="11" name="AutoShape 11"/>
          <p:cNvSpPr/>
          <p:nvPr/>
        </p:nvSpPr>
        <p:spPr>
          <a:xfrm>
            <a:off x="4572000" y="4699000"/>
            <a:ext cx="3048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dirty="0">
                <a:solidFill>
                  <a:srgbClr val="A8B2D1"/>
                </a:solidFill>
                <a:latin typeface="楷体" panose="02010609060101010101" pitchFamily="49" charset="-122"/>
                <a:ea typeface="楷体" panose="02010609060101010101" pitchFamily="49" charset="-122"/>
                <a:cs typeface="Noto Sans SC"/>
                <a:sym typeface="黑体" panose="02010609060101010101" pitchFamily="49" charset="-122"/>
              </a:rPr>
              <a:t>构建低时延、高可靠的通信网络，确保监测数据从边缘端到云端的无缝流转。</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2" name="AutoShape 12"/>
          <p:cNvSpPr/>
          <p:nvPr/>
        </p:nvSpPr>
        <p:spPr>
          <a:xfrm>
            <a:off x="8128000" y="2921000"/>
            <a:ext cx="3302000" cy="2794000"/>
          </a:xfrm>
          <a:prstGeom prst="roundRect">
            <a:avLst>
              <a:gd name="adj" fmla="val 4545"/>
            </a:avLst>
          </a:prstGeom>
          <a:solidFill>
            <a:srgbClr val="FFFFFF">
              <a:alpha val="5000"/>
            </a:srgbClr>
          </a:solidFill>
          <a:ln w="12700" cap="flat" cmpd="sng">
            <a:solidFill>
              <a:srgbClr val="64FFDA">
                <a:alpha val="3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0" y="3238500"/>
            <a:ext cx="889000" cy="889000"/>
          </a:xfrm>
          <a:prstGeom prst="rect">
            <a:avLst/>
          </a:prstGeom>
        </p:spPr>
      </p:pic>
      <p:sp>
        <p:nvSpPr>
          <p:cNvPr id="14" name="AutoShape 14"/>
          <p:cNvSpPr/>
          <p:nvPr/>
        </p:nvSpPr>
        <p:spPr>
          <a:xfrm>
            <a:off x="8255000" y="4254500"/>
            <a:ext cx="30480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智能平台应用</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15" name="AutoShape 15"/>
          <p:cNvSpPr/>
          <p:nvPr/>
        </p:nvSpPr>
        <p:spPr>
          <a:xfrm>
            <a:off x="8255000" y="4699000"/>
            <a:ext cx="3048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基于大数据分析的一体化平台，提供全生命周期的决策支持与安全保障。</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pic>
        <p:nvPicPr>
          <p:cNvPr id="16" name="图片 15">
            <a:extLst>
              <a:ext uri="{FF2B5EF4-FFF2-40B4-BE49-F238E27FC236}">
                <a16:creationId xmlns:a16="http://schemas.microsoft.com/office/drawing/2014/main" id="{58F846B2-8C27-BCEA-0F7B-34AEA5102FCE}"/>
              </a:ext>
            </a:extLst>
          </p:cNvPr>
          <p:cNvPicPr>
            <a:picLocks noChangeAspect="1"/>
          </p:cNvPicPr>
          <p:nvPr/>
        </p:nvPicPr>
        <p:blipFill>
          <a:blip r:embed="rId6"/>
          <a:stretch>
            <a:fillRect/>
          </a:stretch>
        </p:blipFill>
        <p:spPr>
          <a:xfrm>
            <a:off x="10706984" y="81892"/>
            <a:ext cx="1314763" cy="873457"/>
          </a:xfrm>
          <a:prstGeom prst="rect">
            <a:avLst/>
          </a:prstGeom>
        </p:spPr>
      </p:pic>
      <p:sp>
        <p:nvSpPr>
          <p:cNvPr id="17" name="文本框 16">
            <a:extLst>
              <a:ext uri="{FF2B5EF4-FFF2-40B4-BE49-F238E27FC236}">
                <a16:creationId xmlns:a16="http://schemas.microsoft.com/office/drawing/2014/main" id="{D999480D-12EF-7128-32D3-30592F714B19}"/>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5000"/>
                <a:lumOff val="95000"/>
              </a:schemeClr>
            </a:gs>
            <a:gs pos="100000">
              <a:schemeClr val="accent6">
                <a:lumMod val="45000"/>
                <a:lumOff val="55000"/>
              </a:schemeClr>
            </a:gs>
            <a:gs pos="80000">
              <a:schemeClr val="bg1">
                <a:lumMod val="95000"/>
              </a:schemeClr>
            </a:gs>
            <a:gs pos="100000">
              <a:schemeClr val="accent6">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AutoShape 2"/>
          <p:cNvSpPr/>
          <p:nvPr/>
        </p:nvSpPr>
        <p:spPr>
          <a:xfrm>
            <a:off x="762000" y="762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资质和知识产权</a:t>
            </a:r>
            <a:endParaRPr lang="en-US" sz="1100" dirty="0">
              <a:solidFill>
                <a:srgbClr val="006F68"/>
              </a:solidFill>
            </a:endParaRPr>
          </a:p>
        </p:txBody>
      </p:sp>
      <p:pic>
        <p:nvPicPr>
          <p:cNvPr id="3" name="Picture 3"/>
          <p:cNvPicPr>
            <a:picLocks noChangeAspect="1"/>
          </p:cNvPicPr>
          <p:nvPr/>
        </p:nvPicPr>
        <p:blipFill>
          <a:blip r:embed="rId3"/>
          <a:srcRect t="10624" b="10625"/>
          <a:stretch>
            <a:fillRect/>
          </a:stretch>
        </p:blipFill>
        <p:spPr>
          <a:xfrm>
            <a:off x="762000" y="2159000"/>
            <a:ext cx="1270000" cy="1778000"/>
          </a:xfrm>
          <a:prstGeom prst="rect">
            <a:avLst/>
          </a:prstGeom>
          <a:noFill/>
          <a:ln w="12700" cap="flat" cmpd="sng">
            <a:solidFill>
              <a:srgbClr val="FFFFFF">
                <a:alpha val="30000"/>
              </a:srgbClr>
            </a:solidFill>
            <a:prstDash val="solid"/>
            <a:round/>
          </a:ln>
        </p:spPr>
      </p:pic>
      <p:sp>
        <p:nvSpPr>
          <p:cNvPr id="4" name="AutoShape 4"/>
          <p:cNvSpPr/>
          <p:nvPr/>
        </p:nvSpPr>
        <p:spPr>
          <a:xfrm>
            <a:off x="2159000" y="2179983"/>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质量管理体系认证</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ISO9001标准认证，确保产品质量与服务规范</a:t>
            </a:r>
          </a:p>
          <a:p>
            <a:pPr>
              <a:lnSpc>
                <a:spcPct val="125000"/>
              </a:lnSpc>
            </a:pPr>
            <a:endParaRPr lang="en-US" sz="15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endParaRPr>
          </a:p>
        </p:txBody>
      </p:sp>
      <p:pic>
        <p:nvPicPr>
          <p:cNvPr id="5" name="Picture 5"/>
          <p:cNvPicPr>
            <a:picLocks noChangeAspect="1"/>
          </p:cNvPicPr>
          <p:nvPr/>
        </p:nvPicPr>
        <p:blipFill>
          <a:blip r:embed="rId4"/>
          <a:srcRect t="10625" b="10625"/>
          <a:stretch>
            <a:fillRect/>
          </a:stretch>
        </p:blipFill>
        <p:spPr>
          <a:xfrm>
            <a:off x="762000" y="4191000"/>
            <a:ext cx="1270000" cy="1778000"/>
          </a:xfrm>
          <a:prstGeom prst="rect">
            <a:avLst/>
          </a:prstGeom>
          <a:noFill/>
          <a:ln w="12700" cap="flat" cmpd="sng">
            <a:solidFill>
              <a:srgbClr val="FFFFFF">
                <a:alpha val="50000"/>
              </a:srgbClr>
            </a:solidFill>
            <a:prstDash val="solid"/>
            <a:round/>
          </a:ln>
        </p:spPr>
      </p:pic>
      <p:sp>
        <p:nvSpPr>
          <p:cNvPr id="6" name="AutoShape 6"/>
          <p:cNvSpPr/>
          <p:nvPr/>
        </p:nvSpPr>
        <p:spPr>
          <a:xfrm>
            <a:off x="2159000" y="4191000"/>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环境管理体系认证</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ISO14001标准认证，致力于绿色环保生产</a:t>
            </a:r>
          </a:p>
        </p:txBody>
      </p:sp>
      <p:pic>
        <p:nvPicPr>
          <p:cNvPr id="7" name="Picture 7"/>
          <p:cNvPicPr>
            <a:picLocks noChangeAspect="1"/>
          </p:cNvPicPr>
          <p:nvPr/>
        </p:nvPicPr>
        <p:blipFill>
          <a:blip r:embed="rId5"/>
          <a:srcRect t="10624" b="10625"/>
          <a:stretch>
            <a:fillRect/>
          </a:stretch>
        </p:blipFill>
        <p:spPr>
          <a:xfrm>
            <a:off x="4826000" y="2159000"/>
            <a:ext cx="1270000" cy="1778000"/>
          </a:xfrm>
          <a:prstGeom prst="rect">
            <a:avLst/>
          </a:prstGeom>
          <a:noFill/>
          <a:ln w="12700" cap="flat" cmpd="sng">
            <a:solidFill>
              <a:srgbClr val="FFFFFF">
                <a:alpha val="50000"/>
              </a:srgbClr>
            </a:solidFill>
            <a:prstDash val="solid"/>
            <a:round/>
          </a:ln>
        </p:spPr>
      </p:pic>
      <p:sp>
        <p:nvSpPr>
          <p:cNvPr id="8" name="AutoShape 8"/>
          <p:cNvSpPr/>
          <p:nvPr/>
        </p:nvSpPr>
        <p:spPr>
          <a:xfrm>
            <a:off x="6223000" y="2159000"/>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职业健康安全认证</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ISO45001标准认证，保障员工职业健康安全</a:t>
            </a:r>
          </a:p>
        </p:txBody>
      </p:sp>
      <p:pic>
        <p:nvPicPr>
          <p:cNvPr id="9" name="Picture 9"/>
          <p:cNvPicPr>
            <a:picLocks noChangeAspect="1"/>
          </p:cNvPicPr>
          <p:nvPr/>
        </p:nvPicPr>
        <p:blipFill>
          <a:blip r:embed="rId6"/>
          <a:srcRect t="10625" b="10625"/>
          <a:stretch>
            <a:fillRect/>
          </a:stretch>
        </p:blipFill>
        <p:spPr>
          <a:xfrm>
            <a:off x="4826000" y="4191000"/>
            <a:ext cx="1270000" cy="1778000"/>
          </a:xfrm>
          <a:prstGeom prst="rect">
            <a:avLst/>
          </a:prstGeom>
          <a:noFill/>
          <a:ln w="12700" cap="flat" cmpd="sng">
            <a:solidFill>
              <a:srgbClr val="FFFFFF">
                <a:alpha val="50000"/>
              </a:srgbClr>
            </a:solidFill>
            <a:prstDash val="solid"/>
            <a:round/>
          </a:ln>
        </p:spPr>
      </p:pic>
      <p:sp>
        <p:nvSpPr>
          <p:cNvPr id="10" name="AutoShape 10"/>
          <p:cNvSpPr/>
          <p:nvPr/>
        </p:nvSpPr>
        <p:spPr>
          <a:xfrm>
            <a:off x="6223000" y="4191000"/>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绿色电力管理认证</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符合绿色能源管理标准，推动可持续发展</a:t>
            </a:r>
          </a:p>
        </p:txBody>
      </p:sp>
      <p:pic>
        <p:nvPicPr>
          <p:cNvPr id="11" name="Picture 11"/>
          <p:cNvPicPr>
            <a:picLocks noChangeAspect="1"/>
          </p:cNvPicPr>
          <p:nvPr/>
        </p:nvPicPr>
        <p:blipFill>
          <a:blip r:embed="rId7"/>
          <a:srcRect t="10624" b="10625"/>
          <a:stretch>
            <a:fillRect/>
          </a:stretch>
        </p:blipFill>
        <p:spPr>
          <a:xfrm>
            <a:off x="8382000" y="2159000"/>
            <a:ext cx="1270000" cy="1778000"/>
          </a:xfrm>
          <a:prstGeom prst="rect">
            <a:avLst/>
          </a:prstGeom>
          <a:noFill/>
          <a:ln w="12700" cap="flat" cmpd="sng">
            <a:solidFill>
              <a:srgbClr val="FFFFFF">
                <a:alpha val="50000"/>
              </a:srgbClr>
            </a:solidFill>
            <a:prstDash val="solid"/>
            <a:round/>
          </a:ln>
        </p:spPr>
      </p:pic>
      <p:sp>
        <p:nvSpPr>
          <p:cNvPr id="12" name="AutoShape 12"/>
          <p:cNvSpPr/>
          <p:nvPr/>
        </p:nvSpPr>
        <p:spPr>
          <a:xfrm>
            <a:off x="9779000" y="2159000"/>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能源管理体系认证</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ISO50001标准认证，提升能源使用效率</a:t>
            </a:r>
          </a:p>
        </p:txBody>
      </p:sp>
      <p:pic>
        <p:nvPicPr>
          <p:cNvPr id="13" name="Picture 13"/>
          <p:cNvPicPr>
            <a:picLocks noChangeAspect="1"/>
          </p:cNvPicPr>
          <p:nvPr/>
        </p:nvPicPr>
        <p:blipFill>
          <a:blip r:embed="rId8"/>
          <a:srcRect t="10624" b="10625"/>
          <a:stretch>
            <a:fillRect/>
          </a:stretch>
        </p:blipFill>
        <p:spPr>
          <a:xfrm>
            <a:off x="8382000" y="4191000"/>
            <a:ext cx="1270000" cy="1778000"/>
          </a:xfrm>
          <a:prstGeom prst="rect">
            <a:avLst/>
          </a:prstGeom>
          <a:noFill/>
          <a:ln w="12700" cap="flat" cmpd="sng">
            <a:solidFill>
              <a:srgbClr val="FFFFFF">
                <a:alpha val="30000"/>
              </a:srgbClr>
            </a:solidFill>
            <a:prstDash val="solid"/>
            <a:round/>
          </a:ln>
        </p:spPr>
      </p:pic>
      <p:sp>
        <p:nvSpPr>
          <p:cNvPr id="14" name="AutoShape 14"/>
          <p:cNvSpPr/>
          <p:nvPr/>
        </p:nvSpPr>
        <p:spPr>
          <a:xfrm>
            <a:off x="9779000" y="4191000"/>
            <a:ext cx="1905000" cy="177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知识产权汇总</a:t>
            </a:r>
            <a:endParaRPr lang="en-US" sz="1600" dirty="0">
              <a:solidFill>
                <a:schemeClr val="bg2"/>
              </a:solidFill>
              <a:latin typeface="楷体" panose="02010609060101010101" pitchFamily="49" charset="-122"/>
              <a:ea typeface="楷体" panose="02010609060101010101" pitchFamily="49" charset="-122"/>
              <a:sym typeface="黑体" panose="02010609060101010101" pitchFamily="49" charset="-122"/>
            </a:endParaRPr>
          </a:p>
          <a:p>
            <a:pPr>
              <a:lnSpc>
                <a:spcPct val="125000"/>
              </a:lnSpc>
            </a:pPr>
            <a:r>
              <a:rPr lang="en-US" sz="1600" dirty="0">
                <a:solidFill>
                  <a:schemeClr val="bg2"/>
                </a:solidFill>
                <a:latin typeface="楷体" panose="02010609060101010101" pitchFamily="49" charset="-122"/>
                <a:ea typeface="楷体" panose="02010609060101010101" pitchFamily="49" charset="-122"/>
                <a:cs typeface="Noto Sans SC"/>
                <a:sym typeface="黑体" panose="02010609060101010101" pitchFamily="49" charset="-122"/>
              </a:rPr>
              <a:t>拥有15项软著、1项发明专利授权，多项专利在审</a:t>
            </a:r>
          </a:p>
        </p:txBody>
      </p:sp>
      <p:sp>
        <p:nvSpPr>
          <p:cNvPr id="16" name="AutoShape 2">
            <a:extLst>
              <a:ext uri="{FF2B5EF4-FFF2-40B4-BE49-F238E27FC236}">
                <a16:creationId xmlns:a16="http://schemas.microsoft.com/office/drawing/2014/main" id="{80437EF7-9A1B-1A52-6DF3-E541236C34FF}"/>
              </a:ext>
            </a:extLst>
          </p:cNvPr>
          <p:cNvSpPr>
            <a:spLocks noChangeAspect="1" noChangeArrowheads="1"/>
          </p:cNvSpPr>
          <p:nvPr/>
        </p:nvSpPr>
        <p:spPr bwMode="auto">
          <a:xfrm>
            <a:off x="127000" y="16033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sz="1500">
              <a:latin typeface="黑体" panose="02010609060101010101" pitchFamily="49" charset="-122"/>
              <a:ea typeface="黑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7A3FD832-654D-249A-99C6-F71E6973A348}"/>
              </a:ext>
            </a:extLst>
          </p:cNvPr>
          <p:cNvPicPr>
            <a:picLocks noChangeAspect="1"/>
          </p:cNvPicPr>
          <p:nvPr/>
        </p:nvPicPr>
        <p:blipFill>
          <a:blip r:embed="rId9"/>
          <a:stretch>
            <a:fillRect/>
          </a:stretch>
        </p:blipFill>
        <p:spPr>
          <a:xfrm>
            <a:off x="10645353" y="81892"/>
            <a:ext cx="1376395" cy="914401"/>
          </a:xfrm>
          <a:prstGeom prst="rect">
            <a:avLst/>
          </a:prstGeom>
        </p:spPr>
      </p:pic>
      <p:sp>
        <p:nvSpPr>
          <p:cNvPr id="15" name="文本框 14">
            <a:extLst>
              <a:ext uri="{FF2B5EF4-FFF2-40B4-BE49-F238E27FC236}">
                <a16:creationId xmlns:a16="http://schemas.microsoft.com/office/drawing/2014/main" id="{F6A3223F-D33C-C54E-C24F-C3F813BA0A5F}"/>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zh-CN" altLang="en-US" sz="900" dirty="0">
                <a:solidFill>
                  <a:srgbClr val="006F68"/>
                </a:solidFill>
              </a:rPr>
              <a:t>    </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5" y="2032001"/>
            <a:ext cx="2631423" cy="4273267"/>
          </a:xfrm>
          <a:prstGeom prst="roundRect">
            <a:avLst>
              <a:gd name="adj" fmla="val 5128"/>
            </a:avLst>
          </a:prstGeom>
          <a:solidFill>
            <a:srgbClr val="0A192F">
              <a:alpha val="29000"/>
            </a:srgbClr>
          </a:solidFill>
          <a:ln w="12700" cap="flat" cmpd="sng">
            <a:solidFill>
              <a:srgbClr val="00D4FF">
                <a:alpha val="50000"/>
              </a:srgbClr>
            </a:solidFill>
            <a:prstDash val="solid"/>
            <a:round/>
          </a:ln>
        </p:spPr>
        <p:txBody>
          <a:bodyPr vert="horz" wrap="square" lIns="0" tIns="0" rIns="0" bIns="0" rtlCol="0" anchor="ctr" anchorCtr="0"/>
          <a:lstStyle/>
          <a:p>
            <a:pPr algn="ctr">
              <a:defRPr/>
            </a:pPr>
            <a:endParaRPr sz="1051" dirty="0"/>
          </a:p>
        </p:txBody>
      </p:sp>
      <p:pic>
        <p:nvPicPr>
          <p:cNvPr id="3" name="Picture 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52600" y="2125521"/>
            <a:ext cx="508000" cy="508000"/>
          </a:xfrm>
          <a:prstGeom prst="rect">
            <a:avLst/>
          </a:prstGeom>
        </p:spPr>
      </p:pic>
      <p:sp>
        <p:nvSpPr>
          <p:cNvPr id="4" name="AutoShape 4"/>
          <p:cNvSpPr/>
          <p:nvPr/>
        </p:nvSpPr>
        <p:spPr>
          <a:xfrm>
            <a:off x="889003" y="2694137"/>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600" b="1" dirty="0">
                <a:solidFill>
                  <a:srgbClr val="38BDF8"/>
                </a:solidFill>
                <a:latin typeface="黑体" panose="02010609060101010101" pitchFamily="49" charset="-122"/>
                <a:ea typeface="黑体" panose="02010609060101010101" pitchFamily="49" charset="-122"/>
                <a:cs typeface="Noto Sans SC"/>
                <a:sym typeface="黑体" panose="02010609060101010101" pitchFamily="49" charset="-122"/>
              </a:rPr>
              <a:t>感知层</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5" name="Connector 5"/>
          <p:cNvCxnSpPr/>
          <p:nvPr/>
        </p:nvCxnSpPr>
        <p:spPr>
          <a:xfrm rot="-22175">
            <a:off x="1016023" y="3359155"/>
            <a:ext cx="1968828"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6" name="AutoShape 6"/>
          <p:cNvSpPr/>
          <p:nvPr/>
        </p:nvSpPr>
        <p:spPr>
          <a:xfrm>
            <a:off x="966463" y="3759200"/>
            <a:ext cx="2222500" cy="2159000"/>
          </a:xfrm>
          <a:prstGeom prst="rect">
            <a:avLst/>
          </a:prstGeom>
          <a:noFill/>
          <a:ln w="12700" cap="flat" cmpd="sng">
            <a:noFill/>
            <a:prstDash val="solid"/>
            <a:round/>
          </a:ln>
        </p:spPr>
        <p:txBody>
          <a:bodyPr vert="horz" wrap="square" lIns="0" tIns="0" rIns="0" bIns="0" rtlCol="0" anchor="ctr" anchorCtr="0"/>
          <a:lstStyle/>
          <a:p>
            <a:pPr algn="just">
              <a:lnSpc>
                <a:spcPts val="25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部署</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图像视频监测、</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多参量</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覆冰</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监测、</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舞动弧垂监测</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和</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倾斜、</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沉降监测传</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、故障监测传</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感器，</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以及动态增容装置，基于多点宽频的通讯链路，</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构建全面的数据采集</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、传输、预警</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网络。</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3492505" y="2005868"/>
            <a:ext cx="2631423" cy="4299397"/>
          </a:xfrm>
          <a:prstGeom prst="roundRect">
            <a:avLst>
              <a:gd name="adj" fmla="val 5128"/>
            </a:avLst>
          </a:prstGeom>
          <a:solidFill>
            <a:srgbClr val="006F68"/>
          </a:solidFill>
          <a:ln w="12700" cap="flat" cmpd="sng">
            <a:solidFill>
              <a:srgbClr val="00D4FF">
                <a:alpha val="5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76751" y="2096003"/>
            <a:ext cx="508000" cy="508000"/>
          </a:xfrm>
          <a:prstGeom prst="rect">
            <a:avLst/>
          </a:prstGeom>
        </p:spPr>
      </p:pic>
      <p:sp>
        <p:nvSpPr>
          <p:cNvPr id="9" name="AutoShape 9"/>
          <p:cNvSpPr/>
          <p:nvPr/>
        </p:nvSpPr>
        <p:spPr>
          <a:xfrm>
            <a:off x="3619503" y="2694137"/>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600" b="1" dirty="0">
                <a:solidFill>
                  <a:srgbClr val="38BDF8"/>
                </a:solidFill>
                <a:latin typeface="黑体" panose="02010609060101010101" pitchFamily="49" charset="-122"/>
                <a:ea typeface="黑体" panose="02010609060101010101" pitchFamily="49" charset="-122"/>
                <a:cs typeface="Noto Sans SC"/>
                <a:sym typeface="黑体" panose="02010609060101010101" pitchFamily="49" charset="-122"/>
              </a:rPr>
              <a:t>传输层</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0" name="Connector 10"/>
          <p:cNvCxnSpPr/>
          <p:nvPr/>
        </p:nvCxnSpPr>
        <p:spPr>
          <a:xfrm rot="-22175">
            <a:off x="3746521" y="3359155"/>
            <a:ext cx="1968787"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1" name="AutoShape 11"/>
          <p:cNvSpPr/>
          <p:nvPr/>
        </p:nvSpPr>
        <p:spPr>
          <a:xfrm>
            <a:off x="3619503" y="3492500"/>
            <a:ext cx="2222500" cy="2159000"/>
          </a:xfrm>
          <a:prstGeom prst="rect">
            <a:avLst/>
          </a:prstGeom>
          <a:noFill/>
          <a:ln w="12700" cap="flat" cmpd="sng">
            <a:noFill/>
            <a:prstDash val="solid"/>
            <a:round/>
          </a:ln>
        </p:spPr>
        <p:txBody>
          <a:bodyPr vert="horz" wrap="square" lIns="0" tIns="0" rIns="0" bIns="0" rtlCol="0" anchor="ctr" anchorCtr="0"/>
          <a:lstStyle/>
          <a:p>
            <a:pPr algn="just">
              <a:lnSpc>
                <a:spcPct val="150000"/>
              </a:lnSpc>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利用4G/5G、LoRa、北斗短报文等多种通信方式，确保数据可靠、稳定地传输至云端。</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2" name="AutoShape 12"/>
          <p:cNvSpPr/>
          <p:nvPr/>
        </p:nvSpPr>
        <p:spPr>
          <a:xfrm>
            <a:off x="6223003" y="1986316"/>
            <a:ext cx="2476500" cy="4318949"/>
          </a:xfrm>
          <a:prstGeom prst="roundRect">
            <a:avLst>
              <a:gd name="adj" fmla="val 5128"/>
            </a:avLst>
          </a:prstGeom>
          <a:solidFill>
            <a:srgbClr val="0A192F">
              <a:alpha val="29000"/>
            </a:srgbClr>
          </a:solidFill>
          <a:ln w="12700" cap="flat" cmpd="sng">
            <a:solidFill>
              <a:srgbClr val="00D4FF">
                <a:alpha val="5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3" name="Picture 13"/>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07251" y="2096003"/>
            <a:ext cx="508000" cy="508000"/>
          </a:xfrm>
          <a:prstGeom prst="rect">
            <a:avLst/>
          </a:prstGeom>
        </p:spPr>
      </p:pic>
      <p:sp>
        <p:nvSpPr>
          <p:cNvPr id="14" name="AutoShape 14"/>
          <p:cNvSpPr/>
          <p:nvPr/>
        </p:nvSpPr>
        <p:spPr>
          <a:xfrm>
            <a:off x="6350003" y="2694320"/>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rgbClr val="38BDF8"/>
                </a:solidFill>
                <a:latin typeface="黑体" panose="02010609060101010101" pitchFamily="49" charset="-122"/>
                <a:ea typeface="黑体" panose="02010609060101010101" pitchFamily="49" charset="-122"/>
                <a:cs typeface="Noto Sans SC"/>
                <a:sym typeface="黑体" panose="02010609060101010101" pitchFamily="49" charset="-122"/>
              </a:rPr>
              <a:t>平台层</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15" name="Connector 15"/>
          <p:cNvCxnSpPr/>
          <p:nvPr/>
        </p:nvCxnSpPr>
        <p:spPr>
          <a:xfrm rot="-22175">
            <a:off x="6477021" y="3359155"/>
            <a:ext cx="1968747"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16" name="AutoShape 16"/>
          <p:cNvSpPr/>
          <p:nvPr/>
        </p:nvSpPr>
        <p:spPr>
          <a:xfrm>
            <a:off x="6350003" y="3492500"/>
            <a:ext cx="2222500" cy="2159000"/>
          </a:xfrm>
          <a:prstGeom prst="rect">
            <a:avLst/>
          </a:prstGeom>
          <a:noFill/>
          <a:ln w="12700" cap="flat" cmpd="sng">
            <a:noFill/>
            <a:prstDash val="solid"/>
            <a:round/>
          </a:ln>
        </p:spPr>
        <p:txBody>
          <a:bodyPr vert="horz" wrap="square" lIns="0" tIns="0" rIns="0" bIns="0" rtlCol="0" anchor="ctr" anchorCtr="0"/>
          <a:lstStyle/>
          <a:p>
            <a:pPr algn="just">
              <a:lnSpc>
                <a:spcPct val="150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构建统一智能平台，负责数据融合、存储、AI分析及预警决策，实现数据价值挖掘。</a:t>
            </a:r>
            <a:endParaRPr lang="en-US" sz="1800" dirty="0">
              <a:solidFill>
                <a:srgbClr val="006F68"/>
              </a:solidFill>
              <a:latin typeface="楷体" panose="02010609060101010101" pitchFamily="49" charset="-122"/>
              <a:ea typeface="楷体" panose="02010609060101010101" pitchFamily="49" charset="-122"/>
              <a:sym typeface="黑体" panose="02010609060101010101" pitchFamily="49" charset="-122"/>
            </a:endParaRPr>
          </a:p>
        </p:txBody>
      </p:sp>
      <p:sp>
        <p:nvSpPr>
          <p:cNvPr id="17" name="AutoShape 17"/>
          <p:cNvSpPr/>
          <p:nvPr/>
        </p:nvSpPr>
        <p:spPr>
          <a:xfrm>
            <a:off x="8826503" y="1986316"/>
            <a:ext cx="2476500" cy="4318949"/>
          </a:xfrm>
          <a:prstGeom prst="roundRect">
            <a:avLst>
              <a:gd name="adj" fmla="val 5128"/>
            </a:avLst>
          </a:prstGeom>
          <a:solidFill>
            <a:srgbClr val="006F68"/>
          </a:solidFill>
          <a:ln w="12700" cap="flat" cmpd="sng">
            <a:solidFill>
              <a:srgbClr val="00D4FF">
                <a:alpha val="5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8" name="Picture 1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31400" y="2125521"/>
            <a:ext cx="508000" cy="508000"/>
          </a:xfrm>
          <a:prstGeom prst="rect">
            <a:avLst/>
          </a:prstGeom>
        </p:spPr>
      </p:pic>
      <p:sp>
        <p:nvSpPr>
          <p:cNvPr id="19" name="AutoShape 19"/>
          <p:cNvSpPr/>
          <p:nvPr/>
        </p:nvSpPr>
        <p:spPr>
          <a:xfrm>
            <a:off x="9108427" y="2694137"/>
            <a:ext cx="2222500" cy="381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应用层</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20" name="Connector 20"/>
          <p:cNvCxnSpPr/>
          <p:nvPr/>
        </p:nvCxnSpPr>
        <p:spPr>
          <a:xfrm rot="-22176">
            <a:off x="9207525" y="3359155"/>
            <a:ext cx="1968705" cy="12700"/>
          </a:xfrm>
          <a:prstGeom prst="straightConnector1">
            <a:avLst/>
          </a:prstGeom>
          <a:solidFill>
            <a:srgbClr val="DEE0E3">
              <a:alpha val="100000"/>
            </a:srgbClr>
          </a:solidFill>
          <a:ln w="12700" cap="flat" cmpd="sng">
            <a:solidFill>
              <a:srgbClr val="FFFFFF">
                <a:alpha val="20000"/>
              </a:srgbClr>
            </a:solidFill>
            <a:prstDash val="solid"/>
            <a:round/>
            <a:headEnd type="none" w="med" len="med"/>
            <a:tailEnd type="none" w="med" len="med"/>
          </a:ln>
        </p:spPr>
      </p:cxnSp>
      <p:sp>
        <p:nvSpPr>
          <p:cNvPr id="21" name="AutoShape 21"/>
          <p:cNvSpPr/>
          <p:nvPr/>
        </p:nvSpPr>
        <p:spPr>
          <a:xfrm>
            <a:off x="9080503" y="3492500"/>
            <a:ext cx="2222500" cy="2159000"/>
          </a:xfrm>
          <a:prstGeom prst="rect">
            <a:avLst/>
          </a:prstGeom>
          <a:noFill/>
          <a:ln w="12700" cap="flat" cmpd="sng">
            <a:noFill/>
            <a:prstDash val="solid"/>
            <a:round/>
          </a:ln>
        </p:spPr>
        <p:txBody>
          <a:bodyPr vert="horz" wrap="square" lIns="0" tIns="0" rIns="0" bIns="0" rtlCol="0" anchor="ctr" anchorCtr="0"/>
          <a:lstStyle/>
          <a:p>
            <a:pPr algn="just">
              <a:lnSpc>
                <a:spcPct val="150000"/>
              </a:lnSpc>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通过可视化大屏、手机APP等终端，为调度中心及运维人员提供智能预警与应急联动服务。</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22" name="AutoShape 22"/>
          <p:cNvSpPr/>
          <p:nvPr/>
        </p:nvSpPr>
        <p:spPr>
          <a:xfrm>
            <a:off x="1919109" y="1093104"/>
            <a:ext cx="1422400" cy="304800"/>
          </a:xfrm>
          <a:prstGeom prst="rect">
            <a:avLst/>
          </a:prstGeom>
          <a:noFill/>
          <a:ln w="12700">
            <a:noFill/>
            <a:prstDash val="solid"/>
          </a:ln>
        </p:spPr>
        <p:txBody>
          <a:bodyPr wrap="none" lIns="0" tIns="0" rIns="0" bIns="0" rtlCol="0" anchor="t"/>
          <a:lstStyle/>
          <a:p>
            <a:pPr algn="l">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23" name="AutoShape 23"/>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sym typeface="黑体" panose="02010609060101010101" pitchFamily="49" charset="-122"/>
              </a:rPr>
              <a:t>传输结构</a:t>
            </a:r>
          </a:p>
        </p:txBody>
      </p:sp>
      <p:pic>
        <p:nvPicPr>
          <p:cNvPr id="24" name="图片 23">
            <a:extLst>
              <a:ext uri="{FF2B5EF4-FFF2-40B4-BE49-F238E27FC236}">
                <a16:creationId xmlns:a16="http://schemas.microsoft.com/office/drawing/2014/main" id="{E722CDEF-282A-8A18-C4AF-AFA11F0C50CF}"/>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5" name="文本框 24">
            <a:extLst>
              <a:ext uri="{FF2B5EF4-FFF2-40B4-BE49-F238E27FC236}">
                <a16:creationId xmlns:a16="http://schemas.microsoft.com/office/drawing/2014/main" id="{1C3781D2-254C-B012-A3EC-DB3DC7CDE8CC}"/>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0" y="1720851"/>
            <a:ext cx="12192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006F68"/>
                </a:solidFill>
                <a:latin typeface="Noto Sans SC"/>
                <a:ea typeface="Noto Sans SC"/>
                <a:cs typeface="Noto Sans SC"/>
                <a:sym typeface="Noto Sans SC"/>
              </a:rPr>
              <a:t>04</a:t>
            </a:r>
            <a:endParaRPr lang="en-US" sz="3200" dirty="0">
              <a:solidFill>
                <a:srgbClr val="006F68"/>
              </a:solidFill>
            </a:endParaRPr>
          </a:p>
        </p:txBody>
      </p:sp>
      <p:sp>
        <p:nvSpPr>
          <p:cNvPr id="3" name="AutoShape 3"/>
          <p:cNvSpPr/>
          <p:nvPr/>
        </p:nvSpPr>
        <p:spPr>
          <a:xfrm>
            <a:off x="23379" y="2628900"/>
            <a:ext cx="12192000" cy="635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技术</a:t>
            </a:r>
            <a:r>
              <a:rPr lang="zh-CN" altLang="en-US" sz="3200" b="1" dirty="0">
                <a:solidFill>
                  <a:srgbClr val="FFFFFF"/>
                </a:solidFill>
                <a:latin typeface="黑体" panose="02010609060101010101" pitchFamily="49" charset="-122"/>
                <a:ea typeface="黑体" panose="02010609060101010101" pitchFamily="49" charset="-122"/>
                <a:cs typeface="Noto Sans SC"/>
                <a:sym typeface="黑体" panose="02010609060101010101" pitchFamily="49" charset="-122"/>
              </a:rPr>
              <a:t>应用实例</a:t>
            </a:r>
            <a:endParaRPr lang="en-US" sz="3200" dirty="0">
              <a:latin typeface="黑体" panose="02010609060101010101" pitchFamily="49" charset="-122"/>
              <a:ea typeface="黑体" panose="02010609060101010101" pitchFamily="49" charset="-122"/>
              <a:sym typeface="黑体" panose="02010609060101010101" pitchFamily="49" charset="-122"/>
            </a:endParaRPr>
          </a:p>
        </p:txBody>
      </p:sp>
      <p:cxnSp>
        <p:nvCxnSpPr>
          <p:cNvPr id="4" name="Connector 4"/>
          <p:cNvCxnSpPr/>
          <p:nvPr/>
        </p:nvCxnSpPr>
        <p:spPr>
          <a:xfrm rot="-34371">
            <a:off x="5484289" y="3506058"/>
            <a:ext cx="1270191" cy="12700"/>
          </a:xfrm>
          <a:prstGeom prst="straightConnector1">
            <a:avLst/>
          </a:prstGeom>
          <a:solidFill>
            <a:srgbClr val="DEE0E3">
              <a:alpha val="100000"/>
            </a:srgbClr>
          </a:solidFill>
          <a:ln w="25400" cap="flat" cmpd="sng">
            <a:solidFill>
              <a:srgbClr val="FFFFFF">
                <a:alpha val="100000"/>
              </a:srgbClr>
            </a:solidFill>
            <a:prstDash val="solid"/>
            <a:round/>
            <a:headEnd type="none" w="lg" len="lg"/>
            <a:tailEnd type="none" w="lg" len="lg"/>
          </a:ln>
        </p:spPr>
      </p:cxnSp>
      <p:sp>
        <p:nvSpPr>
          <p:cNvPr id="5" name="AutoShape 5"/>
          <p:cNvSpPr/>
          <p:nvPr/>
        </p:nvSpPr>
        <p:spPr>
          <a:xfrm>
            <a:off x="23379" y="3760907"/>
            <a:ext cx="12192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500" dirty="0">
                <a:solidFill>
                  <a:srgbClr val="006F68">
                    <a:alpha val="90196"/>
                  </a:srgbClr>
                </a:solidFill>
                <a:latin typeface="黑体" panose="02010609060101010101" pitchFamily="49" charset="-122"/>
                <a:ea typeface="黑体" panose="02010609060101010101" pitchFamily="49" charset="-122"/>
                <a:cs typeface="Noto Sans SC"/>
                <a:sym typeface="黑体" panose="02010609060101010101" pitchFamily="49" charset="-122"/>
              </a:rPr>
              <a:t>专业的团队与丰富的项目经验</a:t>
            </a:r>
            <a:endParaRPr lang="en-US" sz="1500" dirty="0">
              <a:solidFill>
                <a:srgbClr val="006F68">
                  <a:alpha val="90196"/>
                </a:srgbClr>
              </a:solidFill>
              <a:latin typeface="黑体" panose="02010609060101010101" pitchFamily="49" charset="-122"/>
              <a:ea typeface="黑体" panose="02010609060101010101" pitchFamily="49" charset="-122"/>
              <a:sym typeface="黑体" panose="02010609060101010101" pitchFamily="49" charset="-122"/>
            </a:endParaRPr>
          </a:p>
        </p:txBody>
      </p:sp>
      <p:pic>
        <p:nvPicPr>
          <p:cNvPr id="6" name="图片 5">
            <a:extLst>
              <a:ext uri="{FF2B5EF4-FFF2-40B4-BE49-F238E27FC236}">
                <a16:creationId xmlns:a16="http://schemas.microsoft.com/office/drawing/2014/main" id="{D3DB3586-E3F8-66FF-4478-B09267F7F1CD}"/>
              </a:ext>
            </a:extLst>
          </p:cNvPr>
          <p:cNvPicPr>
            <a:picLocks noChangeAspect="1"/>
          </p:cNvPicPr>
          <p:nvPr/>
        </p:nvPicPr>
        <p:blipFill>
          <a:blip r:embed="rId3"/>
          <a:stretch>
            <a:fillRect/>
          </a:stretch>
        </p:blipFill>
        <p:spPr>
          <a:xfrm>
            <a:off x="10706984" y="81892"/>
            <a:ext cx="1314763" cy="873457"/>
          </a:xfrm>
          <a:prstGeom prst="rect">
            <a:avLst/>
          </a:prstGeom>
        </p:spPr>
      </p:pic>
      <p:sp>
        <p:nvSpPr>
          <p:cNvPr id="7" name="文本框 6">
            <a:extLst>
              <a:ext uri="{FF2B5EF4-FFF2-40B4-BE49-F238E27FC236}">
                <a16:creationId xmlns:a16="http://schemas.microsoft.com/office/drawing/2014/main" id="{30219128-D87E-0B75-F25E-9C7AF5FFC63C}"/>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项目业绩与案例</a:t>
            </a:r>
            <a:endParaRPr lang="en-US" sz="1100" dirty="0">
              <a:solidFill>
                <a:srgbClr val="006F68"/>
              </a:solidFill>
            </a:endParaRPr>
          </a:p>
        </p:txBody>
      </p:sp>
      <p:sp>
        <p:nvSpPr>
          <p:cNvPr id="3" name="AutoShape 3"/>
          <p:cNvSpPr/>
          <p:nvPr/>
        </p:nvSpPr>
        <p:spPr>
          <a:xfrm>
            <a:off x="762003" y="2032001"/>
            <a:ext cx="5143500" cy="4245971"/>
          </a:xfrm>
          <a:prstGeom prst="roundRect">
            <a:avLst>
              <a:gd name="adj" fmla="val 3125"/>
            </a:avLst>
          </a:prstGeom>
          <a:solidFill>
            <a:srgbClr val="006569">
              <a:alpha val="10000"/>
            </a:srgbClr>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355600" cy="355600"/>
          </a:xfrm>
          <a:prstGeom prst="rect">
            <a:avLst/>
          </a:prstGeom>
        </p:spPr>
      </p:pic>
      <p:sp>
        <p:nvSpPr>
          <p:cNvPr id="5" name="AutoShape 5"/>
          <p:cNvSpPr/>
          <p:nvPr/>
        </p:nvSpPr>
        <p:spPr>
          <a:xfrm>
            <a:off x="1460500" y="2260600"/>
            <a:ext cx="3810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规模部署与覆盖</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6" name="Connector 6"/>
          <p:cNvCxnSpPr/>
          <p:nvPr/>
        </p:nvCxnSpPr>
        <p:spPr>
          <a:xfrm rot="-9418">
            <a:off x="1016014" y="2724155"/>
            <a:ext cx="4635604" cy="12700"/>
          </a:xfrm>
          <a:prstGeom prst="straightConnector1">
            <a:avLst/>
          </a:prstGeom>
          <a:solidFill>
            <a:srgbClr val="DEE0E3">
              <a:alpha val="100000"/>
            </a:srgbClr>
          </a:solidFill>
          <a:ln w="12700" cap="flat" cmpd="sng">
            <a:solidFill>
              <a:srgbClr val="00D4FF">
                <a:alpha val="30000"/>
              </a:srgbClr>
            </a:solidFill>
            <a:prstDash val="solid"/>
            <a:round/>
            <a:headEnd type="none" w="med" len="med"/>
            <a:tailEnd type="none" w="med" len="med"/>
          </a:ln>
        </p:spPr>
      </p:cxnSp>
      <p:sp>
        <p:nvSpPr>
          <p:cNvPr id="7" name="AutoShape 7"/>
          <p:cNvSpPr/>
          <p:nvPr/>
        </p:nvSpPr>
        <p:spPr>
          <a:xfrm>
            <a:off x="1016003" y="2857500"/>
            <a:ext cx="46355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  产品累计部署超</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千台</a:t>
            </a:r>
            <a:r>
              <a:rPr lang="en-US" altLang="zh-CN"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a:t>
            </a:r>
            <a:r>
              <a:rPr lang="en-US" sz="1800" b="1" dirty="0" err="1">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套</a:t>
            </a:r>
            <a:r>
              <a:rPr lang="en-US" sz="1800" dirty="0" err="1">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，业务广泛覆盖</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陕南、陕北</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晋</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西</a:t>
            </a:r>
            <a:r>
              <a:rPr lang="zh-CN" alt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、银川</a:t>
            </a:r>
            <a:r>
              <a:rPr lang="en-US" sz="1800" dirty="0">
                <a:solidFill>
                  <a:srgbClr val="006F68"/>
                </a:solidFill>
                <a:latin typeface="楷体" panose="02010609060101010101" pitchFamily="49" charset="-122"/>
                <a:ea typeface="楷体" panose="02010609060101010101" pitchFamily="49" charset="-122"/>
                <a:cs typeface="Noto Sans SC"/>
                <a:sym typeface="黑体" panose="02010609060101010101" pitchFamily="49" charset="-122"/>
              </a:rPr>
              <a:t>等地区</a:t>
            </a:r>
            <a:r>
              <a:rPr lang="en-US" sz="18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r:embed="rId4"/>
          <a:srcRect b="22218"/>
          <a:stretch>
            <a:fillRect/>
          </a:stretch>
        </p:blipFill>
        <p:spPr>
          <a:xfrm>
            <a:off x="1651006" y="3619505"/>
            <a:ext cx="3203671" cy="2234073"/>
          </a:xfrm>
          <a:prstGeom prst="roundRect">
            <a:avLst>
              <a:gd name="adj" fmla="val 0"/>
            </a:avLst>
          </a:prstGeom>
          <a:noFill/>
          <a:ln w="25400" cap="flat" cmpd="sng">
            <a:noFill/>
            <a:prstDash val="solid"/>
            <a:round/>
          </a:ln>
        </p:spPr>
      </p:pic>
      <p:pic>
        <p:nvPicPr>
          <p:cNvPr id="47" name="图片 46">
            <a:extLst>
              <a:ext uri="{FF2B5EF4-FFF2-40B4-BE49-F238E27FC236}">
                <a16:creationId xmlns:a16="http://schemas.microsoft.com/office/drawing/2014/main" id="{26C312E0-315E-447E-9252-B346593062D9}"/>
              </a:ext>
            </a:extLst>
          </p:cNvPr>
          <p:cNvPicPr>
            <a:picLocks noChangeAspect="1"/>
          </p:cNvPicPr>
          <p:nvPr/>
        </p:nvPicPr>
        <p:blipFill>
          <a:blip r:embed="rId5"/>
          <a:stretch>
            <a:fillRect/>
          </a:stretch>
        </p:blipFill>
        <p:spPr>
          <a:xfrm>
            <a:off x="8946108" y="4190239"/>
            <a:ext cx="1335331" cy="1848896"/>
          </a:xfrm>
          <a:prstGeom prst="rect">
            <a:avLst/>
          </a:prstGeom>
        </p:spPr>
      </p:pic>
      <p:pic>
        <p:nvPicPr>
          <p:cNvPr id="49" name="图片 48">
            <a:extLst>
              <a:ext uri="{FF2B5EF4-FFF2-40B4-BE49-F238E27FC236}">
                <a16:creationId xmlns:a16="http://schemas.microsoft.com/office/drawing/2014/main" id="{567773B3-9421-BE0C-0CAE-F212C15041A9}"/>
              </a:ext>
            </a:extLst>
          </p:cNvPr>
          <p:cNvPicPr>
            <a:picLocks noChangeAspect="1"/>
          </p:cNvPicPr>
          <p:nvPr/>
        </p:nvPicPr>
        <p:blipFill>
          <a:blip r:embed="rId6"/>
          <a:stretch>
            <a:fillRect/>
          </a:stretch>
        </p:blipFill>
        <p:spPr>
          <a:xfrm>
            <a:off x="6807970" y="4190239"/>
            <a:ext cx="1135031" cy="1848896"/>
          </a:xfrm>
          <a:prstGeom prst="rect">
            <a:avLst/>
          </a:prstGeom>
        </p:spPr>
      </p:pic>
      <p:pic>
        <p:nvPicPr>
          <p:cNvPr id="51" name="图片 50">
            <a:extLst>
              <a:ext uri="{FF2B5EF4-FFF2-40B4-BE49-F238E27FC236}">
                <a16:creationId xmlns:a16="http://schemas.microsoft.com/office/drawing/2014/main" id="{619D00AD-F603-D39E-9095-3134E4FF1778}"/>
              </a:ext>
            </a:extLst>
          </p:cNvPr>
          <p:cNvPicPr>
            <a:picLocks noChangeAspect="1"/>
          </p:cNvPicPr>
          <p:nvPr/>
        </p:nvPicPr>
        <p:blipFill>
          <a:blip r:embed="rId7"/>
          <a:stretch>
            <a:fillRect/>
          </a:stretch>
        </p:blipFill>
        <p:spPr>
          <a:xfrm>
            <a:off x="6794505" y="2032000"/>
            <a:ext cx="1148497" cy="1848896"/>
          </a:xfrm>
          <a:prstGeom prst="rect">
            <a:avLst/>
          </a:prstGeom>
        </p:spPr>
      </p:pic>
      <p:pic>
        <p:nvPicPr>
          <p:cNvPr id="53" name="图片 52">
            <a:extLst>
              <a:ext uri="{FF2B5EF4-FFF2-40B4-BE49-F238E27FC236}">
                <a16:creationId xmlns:a16="http://schemas.microsoft.com/office/drawing/2014/main" id="{25604851-47D2-4C4F-70F4-5D75BBEA3C9A}"/>
              </a:ext>
            </a:extLst>
          </p:cNvPr>
          <p:cNvPicPr>
            <a:picLocks noChangeAspect="1"/>
          </p:cNvPicPr>
          <p:nvPr/>
        </p:nvPicPr>
        <p:blipFill>
          <a:blip r:embed="rId8"/>
          <a:stretch>
            <a:fillRect/>
          </a:stretch>
        </p:blipFill>
        <p:spPr>
          <a:xfrm>
            <a:off x="8946109" y="2031999"/>
            <a:ext cx="1280739" cy="1848896"/>
          </a:xfrm>
          <a:prstGeom prst="rect">
            <a:avLst/>
          </a:prstGeom>
        </p:spPr>
      </p:pic>
      <p:pic>
        <p:nvPicPr>
          <p:cNvPr id="54" name="图片 53">
            <a:extLst>
              <a:ext uri="{FF2B5EF4-FFF2-40B4-BE49-F238E27FC236}">
                <a16:creationId xmlns:a16="http://schemas.microsoft.com/office/drawing/2014/main" id="{546FD00F-B440-DD51-DCB0-87465C662227}"/>
              </a:ext>
            </a:extLst>
          </p:cNvPr>
          <p:cNvPicPr>
            <a:picLocks noChangeAspect="1"/>
          </p:cNvPicPr>
          <p:nvPr/>
        </p:nvPicPr>
        <p:blipFill>
          <a:blip r:embed="rId9"/>
          <a:stretch>
            <a:fillRect/>
          </a:stretch>
        </p:blipFill>
        <p:spPr>
          <a:xfrm>
            <a:off x="10706984" y="81892"/>
            <a:ext cx="1314763" cy="873457"/>
          </a:xfrm>
          <a:prstGeom prst="rect">
            <a:avLst/>
          </a:prstGeom>
        </p:spPr>
      </p:pic>
      <p:sp>
        <p:nvSpPr>
          <p:cNvPr id="9" name="文本框 8">
            <a:extLst>
              <a:ext uri="{FF2B5EF4-FFF2-40B4-BE49-F238E27FC236}">
                <a16:creationId xmlns:a16="http://schemas.microsoft.com/office/drawing/2014/main" id="{C086EBC9-4983-6CF5-9CD0-A143ED34EE25}"/>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
        <p:nvSpPr>
          <p:cNvPr id="12" name="箭头: 右 11">
            <a:extLst>
              <a:ext uri="{FF2B5EF4-FFF2-40B4-BE49-F238E27FC236}">
                <a16:creationId xmlns:a16="http://schemas.microsoft.com/office/drawing/2014/main" id="{3296BF99-9DDA-6643-E203-3A82B36296B2}"/>
              </a:ext>
            </a:extLst>
          </p:cNvPr>
          <p:cNvSpPr/>
          <p:nvPr/>
        </p:nvSpPr>
        <p:spPr>
          <a:xfrm>
            <a:off x="4568023" y="1004428"/>
            <a:ext cx="2303628" cy="711573"/>
          </a:xfrm>
          <a:prstGeom prst="rightArrow">
            <a:avLst/>
          </a:prstGeom>
          <a:solidFill>
            <a:srgbClr val="006F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105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object 3">
            <a:extLst>
              <a:ext uri="{FF2B5EF4-FFF2-40B4-BE49-F238E27FC236}">
                <a16:creationId xmlns:a16="http://schemas.microsoft.com/office/drawing/2014/main" id="{976E8A07-02C9-D7AE-F900-EB34C0C29AD0}"/>
              </a:ext>
            </a:extLst>
          </p:cNvPr>
          <p:cNvGrpSpPr>
            <a:grpSpLocks/>
          </p:cNvGrpSpPr>
          <p:nvPr/>
        </p:nvGrpSpPr>
        <p:grpSpPr bwMode="auto">
          <a:xfrm>
            <a:off x="5945354" y="1517651"/>
            <a:ext cx="5606359" cy="4064000"/>
            <a:chOff x="571499" y="1143005"/>
            <a:chExt cx="3825227" cy="3048000"/>
          </a:xfrm>
          <a:noFill/>
        </p:grpSpPr>
        <p:sp>
          <p:nvSpPr>
            <p:cNvPr id="8" name="object 4">
              <a:extLst>
                <a:ext uri="{FF2B5EF4-FFF2-40B4-BE49-F238E27FC236}">
                  <a16:creationId xmlns:a16="http://schemas.microsoft.com/office/drawing/2014/main" id="{F9619187-5EBD-4835-3508-816DD87B415B}"/>
                </a:ext>
              </a:extLst>
            </p:cNvPr>
            <p:cNvSpPr>
              <a:spLocks/>
            </p:cNvSpPr>
            <p:nvPr/>
          </p:nvSpPr>
          <p:spPr bwMode="auto">
            <a:xfrm>
              <a:off x="571499" y="1143005"/>
              <a:ext cx="3810000" cy="3048000"/>
            </a:xfrm>
            <a:custGeom>
              <a:avLst/>
              <a:gdLst>
                <a:gd name="T0" fmla="*/ 3714749 w 3810000"/>
                <a:gd name="T1" fmla="*/ 3047999 h 3048000"/>
                <a:gd name="T2" fmla="*/ 95249 w 3810000"/>
                <a:gd name="T3" fmla="*/ 3047999 h 3048000"/>
                <a:gd name="T4" fmla="*/ 58174 w 3810000"/>
                <a:gd name="T5" fmla="*/ 3040514 h 3048000"/>
                <a:gd name="T6" fmla="*/ 27898 w 3810000"/>
                <a:gd name="T7" fmla="*/ 3020101 h 3048000"/>
                <a:gd name="T8" fmla="*/ 7485 w 3810000"/>
                <a:gd name="T9" fmla="*/ 2989825 h 3048000"/>
                <a:gd name="T10" fmla="*/ 0 w 3810000"/>
                <a:gd name="T11" fmla="*/ 2952749 h 3048000"/>
                <a:gd name="T12" fmla="*/ 0 w 3810000"/>
                <a:gd name="T13" fmla="*/ 95249 h 3048000"/>
                <a:gd name="T14" fmla="*/ 7485 w 3810000"/>
                <a:gd name="T15" fmla="*/ 58174 h 3048000"/>
                <a:gd name="T16" fmla="*/ 27898 w 3810000"/>
                <a:gd name="T17" fmla="*/ 27898 h 3048000"/>
                <a:gd name="T18" fmla="*/ 58174 w 3810000"/>
                <a:gd name="T19" fmla="*/ 7485 h 3048000"/>
                <a:gd name="T20" fmla="*/ 95249 w 3810000"/>
                <a:gd name="T21" fmla="*/ 0 h 3048000"/>
                <a:gd name="T22" fmla="*/ 3714749 w 3810000"/>
                <a:gd name="T23" fmla="*/ 0 h 3048000"/>
                <a:gd name="T24" fmla="*/ 3751825 w 3810000"/>
                <a:gd name="T25" fmla="*/ 7485 h 3048000"/>
                <a:gd name="T26" fmla="*/ 3782101 w 3810000"/>
                <a:gd name="T27" fmla="*/ 27898 h 3048000"/>
                <a:gd name="T28" fmla="*/ 3802514 w 3810000"/>
                <a:gd name="T29" fmla="*/ 58174 h 3048000"/>
                <a:gd name="T30" fmla="*/ 3809999 w 3810000"/>
                <a:gd name="T31" fmla="*/ 95249 h 3048000"/>
                <a:gd name="T32" fmla="*/ 3809999 w 3810000"/>
                <a:gd name="T33" fmla="*/ 2952749 h 3048000"/>
                <a:gd name="T34" fmla="*/ 3802514 w 3810000"/>
                <a:gd name="T35" fmla="*/ 2989825 h 3048000"/>
                <a:gd name="T36" fmla="*/ 3782101 w 3810000"/>
                <a:gd name="T37" fmla="*/ 3020101 h 3048000"/>
                <a:gd name="T38" fmla="*/ 3751825 w 3810000"/>
                <a:gd name="T39" fmla="*/ 3040514 h 3048000"/>
                <a:gd name="T40" fmla="*/ 3714749 w 3810000"/>
                <a:gd name="T41" fmla="*/ 304799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3714749" y="3047999"/>
                  </a:moveTo>
                  <a:lnTo>
                    <a:pt x="95249" y="3047999"/>
                  </a:lnTo>
                  <a:lnTo>
                    <a:pt x="58174" y="3040514"/>
                  </a:lnTo>
                  <a:lnTo>
                    <a:pt x="27898" y="3020101"/>
                  </a:lnTo>
                  <a:lnTo>
                    <a:pt x="7485" y="2989825"/>
                  </a:lnTo>
                  <a:lnTo>
                    <a:pt x="0" y="2952749"/>
                  </a:lnTo>
                  <a:lnTo>
                    <a:pt x="0" y="95249"/>
                  </a:ln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867"/>
            </a:p>
          </p:txBody>
        </p:sp>
        <p:sp>
          <p:nvSpPr>
            <p:cNvPr id="10" name="object 5">
              <a:extLst>
                <a:ext uri="{FF2B5EF4-FFF2-40B4-BE49-F238E27FC236}">
                  <a16:creationId xmlns:a16="http://schemas.microsoft.com/office/drawing/2014/main" id="{BFD41E4C-0919-E2E8-BEF0-76E3884A9918}"/>
                </a:ext>
              </a:extLst>
            </p:cNvPr>
            <p:cNvSpPr>
              <a:spLocks/>
            </p:cNvSpPr>
            <p:nvPr/>
          </p:nvSpPr>
          <p:spPr bwMode="auto">
            <a:xfrm>
              <a:off x="586726" y="1143005"/>
              <a:ext cx="3810000" cy="3048000"/>
            </a:xfrm>
            <a:custGeom>
              <a:avLst/>
              <a:gdLst>
                <a:gd name="T0" fmla="*/ 0 w 3810000"/>
                <a:gd name="T1" fmla="*/ 95249 h 3048000"/>
                <a:gd name="T2" fmla="*/ 7485 w 3810000"/>
                <a:gd name="T3" fmla="*/ 58174 h 3048000"/>
                <a:gd name="T4" fmla="*/ 27898 w 3810000"/>
                <a:gd name="T5" fmla="*/ 27898 h 3048000"/>
                <a:gd name="T6" fmla="*/ 58174 w 3810000"/>
                <a:gd name="T7" fmla="*/ 7485 h 3048000"/>
                <a:gd name="T8" fmla="*/ 95249 w 3810000"/>
                <a:gd name="T9" fmla="*/ 0 h 3048000"/>
                <a:gd name="T10" fmla="*/ 3714749 w 3810000"/>
                <a:gd name="T11" fmla="*/ 0 h 3048000"/>
                <a:gd name="T12" fmla="*/ 3751825 w 3810000"/>
                <a:gd name="T13" fmla="*/ 7485 h 3048000"/>
                <a:gd name="T14" fmla="*/ 3782101 w 3810000"/>
                <a:gd name="T15" fmla="*/ 27898 h 3048000"/>
                <a:gd name="T16" fmla="*/ 3802514 w 3810000"/>
                <a:gd name="T17" fmla="*/ 58174 h 3048000"/>
                <a:gd name="T18" fmla="*/ 3809999 w 3810000"/>
                <a:gd name="T19" fmla="*/ 95249 h 3048000"/>
                <a:gd name="T20" fmla="*/ 3809999 w 3810000"/>
                <a:gd name="T21" fmla="*/ 2952749 h 3048000"/>
                <a:gd name="T22" fmla="*/ 3802514 w 3810000"/>
                <a:gd name="T23" fmla="*/ 2989825 h 3048000"/>
                <a:gd name="T24" fmla="*/ 3782101 w 3810000"/>
                <a:gd name="T25" fmla="*/ 3020101 h 3048000"/>
                <a:gd name="T26" fmla="*/ 3751825 w 3810000"/>
                <a:gd name="T27" fmla="*/ 3040514 h 3048000"/>
                <a:gd name="T28" fmla="*/ 3714749 w 3810000"/>
                <a:gd name="T29" fmla="*/ 3047999 h 3048000"/>
                <a:gd name="T30" fmla="*/ 95249 w 3810000"/>
                <a:gd name="T31" fmla="*/ 3047999 h 3048000"/>
                <a:gd name="T32" fmla="*/ 58174 w 3810000"/>
                <a:gd name="T33" fmla="*/ 3040514 h 3048000"/>
                <a:gd name="T34" fmla="*/ 27898 w 3810000"/>
                <a:gd name="T35" fmla="*/ 3020101 h 3048000"/>
                <a:gd name="T36" fmla="*/ 7485 w 3810000"/>
                <a:gd name="T37" fmla="*/ 2989825 h 3048000"/>
                <a:gd name="T38" fmla="*/ 0 w 3810000"/>
                <a:gd name="T39" fmla="*/ 2952749 h 3048000"/>
                <a:gd name="T40" fmla="*/ 0 w 3810000"/>
                <a:gd name="T41" fmla="*/ 9524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0" y="95249"/>
                  </a:move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lnTo>
                    <a:pt x="95249" y="3047999"/>
                  </a:lnTo>
                  <a:lnTo>
                    <a:pt x="58174" y="3040514"/>
                  </a:lnTo>
                  <a:lnTo>
                    <a:pt x="27898" y="3020101"/>
                  </a:lnTo>
                  <a:lnTo>
                    <a:pt x="7485" y="2989825"/>
                  </a:lnTo>
                  <a:lnTo>
                    <a:pt x="0" y="2952749"/>
                  </a:lnTo>
                  <a:lnTo>
                    <a:pt x="0" y="95249"/>
                  </a:lnTo>
                  <a:close/>
                </a:path>
              </a:pathLst>
            </a:custGeom>
            <a:grpFill/>
            <a:ln w="9524">
              <a:noFill/>
              <a:round/>
              <a:headEnd/>
              <a:tailEnd/>
            </a:ln>
          </p:spPr>
          <p:txBody>
            <a:bodyPr lIns="0" tIns="0" rIns="0" bIns="0"/>
            <a:lstStyle/>
            <a:p>
              <a:endParaRPr lang="zh-CN" altLang="en-US" sz="1867" dirty="0"/>
            </a:p>
          </p:txBody>
        </p:sp>
      </p:grpSp>
      <p:sp>
        <p:nvSpPr>
          <p:cNvPr id="2" name="object 2">
            <a:extLst>
              <a:ext uri="{FF2B5EF4-FFF2-40B4-BE49-F238E27FC236}">
                <a16:creationId xmlns:a16="http://schemas.microsoft.com/office/drawing/2014/main" id="{B679ECBC-8720-B436-79B1-EB0610E20200}"/>
              </a:ext>
            </a:extLst>
          </p:cNvPr>
          <p:cNvSpPr txBox="1">
            <a:spLocks noGrp="1"/>
          </p:cNvSpPr>
          <p:nvPr>
            <p:ph type="title"/>
          </p:nvPr>
        </p:nvSpPr>
        <p:spPr>
          <a:xfrm>
            <a:off x="745071" y="554571"/>
            <a:ext cx="4337143" cy="582084"/>
          </a:xfrm>
        </p:spPr>
        <p:txBody>
          <a:bodyPr tIns="16933"/>
          <a:lstStyle/>
          <a:p>
            <a:pPr marL="16933">
              <a:spcBef>
                <a:spcPts val="133"/>
              </a:spcBef>
            </a:pPr>
            <a:r>
              <a:rPr lang="zh-CN" altLang="zh-CN" b="1" dirty="0">
                <a:solidFill>
                  <a:srgbClr val="006F68"/>
                </a:solidFill>
                <a:latin typeface="Noto Sans SC"/>
                <a:ea typeface="Noto Sans SC"/>
              </a:rPr>
              <a:t>重点标杆项⽬案例</a:t>
            </a:r>
          </a:p>
        </p:txBody>
      </p:sp>
      <p:grpSp>
        <p:nvGrpSpPr>
          <p:cNvPr id="23555" name="object 3">
            <a:extLst>
              <a:ext uri="{FF2B5EF4-FFF2-40B4-BE49-F238E27FC236}">
                <a16:creationId xmlns:a16="http://schemas.microsoft.com/office/drawing/2014/main" id="{2608F02C-85A0-0754-BE5B-118AB429030F}"/>
              </a:ext>
            </a:extLst>
          </p:cNvPr>
          <p:cNvGrpSpPr>
            <a:grpSpLocks/>
          </p:cNvGrpSpPr>
          <p:nvPr/>
        </p:nvGrpSpPr>
        <p:grpSpPr bwMode="auto">
          <a:xfrm>
            <a:off x="781052" y="1517651"/>
            <a:ext cx="5080000" cy="4064000"/>
            <a:chOff x="571499" y="1143005"/>
            <a:chExt cx="3810000" cy="3048000"/>
          </a:xfrm>
          <a:solidFill>
            <a:srgbClr val="006F68"/>
          </a:solidFill>
        </p:grpSpPr>
        <p:sp>
          <p:nvSpPr>
            <p:cNvPr id="23565" name="object 4">
              <a:extLst>
                <a:ext uri="{FF2B5EF4-FFF2-40B4-BE49-F238E27FC236}">
                  <a16:creationId xmlns:a16="http://schemas.microsoft.com/office/drawing/2014/main" id="{AB11EFFB-5C9D-FB09-CFF7-A9F0571620DE}"/>
                </a:ext>
              </a:extLst>
            </p:cNvPr>
            <p:cNvSpPr>
              <a:spLocks/>
            </p:cNvSpPr>
            <p:nvPr/>
          </p:nvSpPr>
          <p:spPr bwMode="auto">
            <a:xfrm>
              <a:off x="571499" y="1143005"/>
              <a:ext cx="3810000" cy="3048000"/>
            </a:xfrm>
            <a:custGeom>
              <a:avLst/>
              <a:gdLst>
                <a:gd name="T0" fmla="*/ 3714749 w 3810000"/>
                <a:gd name="T1" fmla="*/ 3047999 h 3048000"/>
                <a:gd name="T2" fmla="*/ 95249 w 3810000"/>
                <a:gd name="T3" fmla="*/ 3047999 h 3048000"/>
                <a:gd name="T4" fmla="*/ 58174 w 3810000"/>
                <a:gd name="T5" fmla="*/ 3040514 h 3048000"/>
                <a:gd name="T6" fmla="*/ 27898 w 3810000"/>
                <a:gd name="T7" fmla="*/ 3020101 h 3048000"/>
                <a:gd name="T8" fmla="*/ 7485 w 3810000"/>
                <a:gd name="T9" fmla="*/ 2989825 h 3048000"/>
                <a:gd name="T10" fmla="*/ 0 w 3810000"/>
                <a:gd name="T11" fmla="*/ 2952749 h 3048000"/>
                <a:gd name="T12" fmla="*/ 0 w 3810000"/>
                <a:gd name="T13" fmla="*/ 95249 h 3048000"/>
                <a:gd name="T14" fmla="*/ 7485 w 3810000"/>
                <a:gd name="T15" fmla="*/ 58174 h 3048000"/>
                <a:gd name="T16" fmla="*/ 27898 w 3810000"/>
                <a:gd name="T17" fmla="*/ 27898 h 3048000"/>
                <a:gd name="T18" fmla="*/ 58174 w 3810000"/>
                <a:gd name="T19" fmla="*/ 7485 h 3048000"/>
                <a:gd name="T20" fmla="*/ 95249 w 3810000"/>
                <a:gd name="T21" fmla="*/ 0 h 3048000"/>
                <a:gd name="T22" fmla="*/ 3714749 w 3810000"/>
                <a:gd name="T23" fmla="*/ 0 h 3048000"/>
                <a:gd name="T24" fmla="*/ 3751825 w 3810000"/>
                <a:gd name="T25" fmla="*/ 7485 h 3048000"/>
                <a:gd name="T26" fmla="*/ 3782101 w 3810000"/>
                <a:gd name="T27" fmla="*/ 27898 h 3048000"/>
                <a:gd name="T28" fmla="*/ 3802514 w 3810000"/>
                <a:gd name="T29" fmla="*/ 58174 h 3048000"/>
                <a:gd name="T30" fmla="*/ 3809999 w 3810000"/>
                <a:gd name="T31" fmla="*/ 95249 h 3048000"/>
                <a:gd name="T32" fmla="*/ 3809999 w 3810000"/>
                <a:gd name="T33" fmla="*/ 2952749 h 3048000"/>
                <a:gd name="T34" fmla="*/ 3802514 w 3810000"/>
                <a:gd name="T35" fmla="*/ 2989825 h 3048000"/>
                <a:gd name="T36" fmla="*/ 3782101 w 3810000"/>
                <a:gd name="T37" fmla="*/ 3020101 h 3048000"/>
                <a:gd name="T38" fmla="*/ 3751825 w 3810000"/>
                <a:gd name="T39" fmla="*/ 3040514 h 3048000"/>
                <a:gd name="T40" fmla="*/ 3714749 w 3810000"/>
                <a:gd name="T41" fmla="*/ 304799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3714749" y="3047999"/>
                  </a:moveTo>
                  <a:lnTo>
                    <a:pt x="95249" y="3047999"/>
                  </a:lnTo>
                  <a:lnTo>
                    <a:pt x="58174" y="3040514"/>
                  </a:lnTo>
                  <a:lnTo>
                    <a:pt x="27898" y="3020101"/>
                  </a:lnTo>
                  <a:lnTo>
                    <a:pt x="7485" y="2989825"/>
                  </a:lnTo>
                  <a:lnTo>
                    <a:pt x="0" y="2952749"/>
                  </a:lnTo>
                  <a:lnTo>
                    <a:pt x="0" y="95249"/>
                  </a:ln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867"/>
            </a:p>
          </p:txBody>
        </p:sp>
        <p:sp>
          <p:nvSpPr>
            <p:cNvPr id="23566" name="object 5">
              <a:extLst>
                <a:ext uri="{FF2B5EF4-FFF2-40B4-BE49-F238E27FC236}">
                  <a16:creationId xmlns:a16="http://schemas.microsoft.com/office/drawing/2014/main" id="{2DD82BE5-BAEF-F954-3751-DB972890CA5B}"/>
                </a:ext>
              </a:extLst>
            </p:cNvPr>
            <p:cNvSpPr>
              <a:spLocks/>
            </p:cNvSpPr>
            <p:nvPr/>
          </p:nvSpPr>
          <p:spPr bwMode="auto">
            <a:xfrm>
              <a:off x="571499" y="1143005"/>
              <a:ext cx="3810000" cy="3048000"/>
            </a:xfrm>
            <a:custGeom>
              <a:avLst/>
              <a:gdLst>
                <a:gd name="T0" fmla="*/ 0 w 3810000"/>
                <a:gd name="T1" fmla="*/ 95249 h 3048000"/>
                <a:gd name="T2" fmla="*/ 7485 w 3810000"/>
                <a:gd name="T3" fmla="*/ 58174 h 3048000"/>
                <a:gd name="T4" fmla="*/ 27898 w 3810000"/>
                <a:gd name="T5" fmla="*/ 27898 h 3048000"/>
                <a:gd name="T6" fmla="*/ 58174 w 3810000"/>
                <a:gd name="T7" fmla="*/ 7485 h 3048000"/>
                <a:gd name="T8" fmla="*/ 95249 w 3810000"/>
                <a:gd name="T9" fmla="*/ 0 h 3048000"/>
                <a:gd name="T10" fmla="*/ 3714749 w 3810000"/>
                <a:gd name="T11" fmla="*/ 0 h 3048000"/>
                <a:gd name="T12" fmla="*/ 3751825 w 3810000"/>
                <a:gd name="T13" fmla="*/ 7485 h 3048000"/>
                <a:gd name="T14" fmla="*/ 3782101 w 3810000"/>
                <a:gd name="T15" fmla="*/ 27898 h 3048000"/>
                <a:gd name="T16" fmla="*/ 3802514 w 3810000"/>
                <a:gd name="T17" fmla="*/ 58174 h 3048000"/>
                <a:gd name="T18" fmla="*/ 3809999 w 3810000"/>
                <a:gd name="T19" fmla="*/ 95249 h 3048000"/>
                <a:gd name="T20" fmla="*/ 3809999 w 3810000"/>
                <a:gd name="T21" fmla="*/ 2952749 h 3048000"/>
                <a:gd name="T22" fmla="*/ 3802514 w 3810000"/>
                <a:gd name="T23" fmla="*/ 2989825 h 3048000"/>
                <a:gd name="T24" fmla="*/ 3782101 w 3810000"/>
                <a:gd name="T25" fmla="*/ 3020101 h 3048000"/>
                <a:gd name="T26" fmla="*/ 3751825 w 3810000"/>
                <a:gd name="T27" fmla="*/ 3040514 h 3048000"/>
                <a:gd name="T28" fmla="*/ 3714749 w 3810000"/>
                <a:gd name="T29" fmla="*/ 3047999 h 3048000"/>
                <a:gd name="T30" fmla="*/ 95249 w 3810000"/>
                <a:gd name="T31" fmla="*/ 3047999 h 3048000"/>
                <a:gd name="T32" fmla="*/ 58174 w 3810000"/>
                <a:gd name="T33" fmla="*/ 3040514 h 3048000"/>
                <a:gd name="T34" fmla="*/ 27898 w 3810000"/>
                <a:gd name="T35" fmla="*/ 3020101 h 3048000"/>
                <a:gd name="T36" fmla="*/ 7485 w 3810000"/>
                <a:gd name="T37" fmla="*/ 2989825 h 3048000"/>
                <a:gd name="T38" fmla="*/ 0 w 3810000"/>
                <a:gd name="T39" fmla="*/ 2952749 h 3048000"/>
                <a:gd name="T40" fmla="*/ 0 w 3810000"/>
                <a:gd name="T41" fmla="*/ 9524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0" y="95249"/>
                  </a:move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lnTo>
                    <a:pt x="95249" y="3047999"/>
                  </a:lnTo>
                  <a:lnTo>
                    <a:pt x="58174" y="3040514"/>
                  </a:lnTo>
                  <a:lnTo>
                    <a:pt x="27898" y="3020101"/>
                  </a:lnTo>
                  <a:lnTo>
                    <a:pt x="7485" y="2989825"/>
                  </a:lnTo>
                  <a:lnTo>
                    <a:pt x="0" y="2952749"/>
                  </a:lnTo>
                  <a:lnTo>
                    <a:pt x="0" y="95249"/>
                  </a:lnTo>
                  <a:close/>
                </a:path>
              </a:pathLst>
            </a:custGeom>
            <a:grpFill/>
            <a:ln w="9524">
              <a:solidFill>
                <a:srgbClr val="3A86FF"/>
              </a:solidFill>
              <a:round/>
              <a:headEnd/>
              <a:tailEnd/>
            </a:ln>
          </p:spPr>
          <p:txBody>
            <a:bodyPr lIns="0" tIns="0" rIns="0" bIns="0"/>
            <a:lstStyle/>
            <a:p>
              <a:endParaRPr lang="zh-CN" altLang="en-US" sz="1867"/>
            </a:p>
          </p:txBody>
        </p:sp>
        <p:pic>
          <p:nvPicPr>
            <p:cNvPr id="23567" name="object 6">
              <a:extLst>
                <a:ext uri="{FF2B5EF4-FFF2-40B4-BE49-F238E27FC236}">
                  <a16:creationId xmlns:a16="http://schemas.microsoft.com/office/drawing/2014/main" id="{ED044736-207F-B18F-3376-7E499FA672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6" y="1781180"/>
              <a:ext cx="200024" cy="1428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68" name="object 7">
              <a:extLst>
                <a:ext uri="{FF2B5EF4-FFF2-40B4-BE49-F238E27FC236}">
                  <a16:creationId xmlns:a16="http://schemas.microsoft.com/office/drawing/2014/main" id="{C71F6994-7906-FE3B-07B2-8F8845F85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614" y="2508139"/>
              <a:ext cx="190499" cy="18097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3569" name="object 8">
              <a:extLst>
                <a:ext uri="{FF2B5EF4-FFF2-40B4-BE49-F238E27FC236}">
                  <a16:creationId xmlns:a16="http://schemas.microsoft.com/office/drawing/2014/main" id="{9A82929D-522E-BBFF-058B-C9270C830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736" y="3273199"/>
              <a:ext cx="180974" cy="20478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9" name="object 9">
            <a:extLst>
              <a:ext uri="{FF2B5EF4-FFF2-40B4-BE49-F238E27FC236}">
                <a16:creationId xmlns:a16="http://schemas.microsoft.com/office/drawing/2014/main" id="{C0DA9301-4954-6FC0-5128-F041CD51B715}"/>
              </a:ext>
            </a:extLst>
          </p:cNvPr>
          <p:cNvSpPr txBox="1"/>
          <p:nvPr/>
        </p:nvSpPr>
        <p:spPr>
          <a:xfrm>
            <a:off x="1401286" y="1817626"/>
            <a:ext cx="4459772" cy="2987142"/>
          </a:xfrm>
          <a:prstGeom prst="rect">
            <a:avLst/>
          </a:prstGeom>
        </p:spPr>
        <p:txBody>
          <a:bodyPr wrap="square" lIns="0" tIns="16933"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33"/>
              </a:spcBef>
            </a:pPr>
            <a:r>
              <a:rPr lang="zh-CN" altLang="zh-CN" sz="2000" b="1" dirty="0">
                <a:solidFill>
                  <a:schemeClr val="bg1"/>
                </a:solidFill>
                <a:latin typeface="+mj-ea"/>
                <a:ea typeface="+mj-ea"/>
              </a:rPr>
              <a:t>延安⼭地输电通道沉降监测项⽬</a:t>
            </a:r>
            <a:endParaRPr lang="en-US" altLang="zh-CN" sz="2000" b="1" dirty="0">
              <a:solidFill>
                <a:schemeClr val="bg1"/>
              </a:solidFill>
              <a:latin typeface="+mj-ea"/>
              <a:ea typeface="+mj-ea"/>
            </a:endParaRPr>
          </a:p>
          <a:p>
            <a:pPr>
              <a:spcBef>
                <a:spcPts val="133"/>
              </a:spcBef>
            </a:pPr>
            <a:endParaRPr lang="zh-CN" altLang="zh-CN" sz="2000" b="1" dirty="0">
              <a:latin typeface="+mj-ea"/>
              <a:ea typeface="+mj-ea"/>
            </a:endParaRPr>
          </a:p>
          <a:p>
            <a:pPr>
              <a:spcBef>
                <a:spcPts val="133"/>
              </a:spcBef>
            </a:pPr>
            <a:r>
              <a:rPr lang="zh-CN" altLang="zh-CN" sz="1800" dirty="0">
                <a:solidFill>
                  <a:schemeClr val="bg1"/>
                </a:solidFill>
                <a:latin typeface="楷体" panose="02010609060101010101" pitchFamily="49" charset="-122"/>
                <a:ea typeface="楷体" panose="02010609060101010101" pitchFamily="49" charset="-122"/>
              </a:rPr>
              <a:t>项</a:t>
            </a:r>
            <a:r>
              <a:rPr lang="zh-CN" altLang="en-US" sz="1800" dirty="0">
                <a:solidFill>
                  <a:schemeClr val="bg1"/>
                </a:solidFill>
                <a:latin typeface="楷体" panose="02010609060101010101" pitchFamily="49" charset="-122"/>
                <a:ea typeface="楷体" panose="02010609060101010101" pitchFamily="49" charset="-122"/>
              </a:rPr>
              <a:t>目</a:t>
            </a:r>
            <a:r>
              <a:rPr lang="zh-CN" altLang="zh-CN" sz="1800" dirty="0">
                <a:solidFill>
                  <a:schemeClr val="bg1"/>
                </a:solidFill>
                <a:latin typeface="楷体" panose="02010609060101010101" pitchFamily="49" charset="-122"/>
                <a:ea typeface="楷体" panose="02010609060101010101" pitchFamily="49" charset="-122"/>
              </a:rPr>
              <a:t>背景：延安</a:t>
            </a:r>
            <a:r>
              <a:rPr lang="zh-CN" altLang="en-US" sz="1800" dirty="0">
                <a:solidFill>
                  <a:schemeClr val="bg1"/>
                </a:solidFill>
                <a:latin typeface="楷体" panose="02010609060101010101" pitchFamily="49" charset="-122"/>
                <a:ea typeface="楷体" panose="02010609060101010101" pitchFamily="49" charset="-122"/>
              </a:rPr>
              <a:t>山</a:t>
            </a:r>
            <a:r>
              <a:rPr lang="zh-CN" altLang="zh-CN" sz="1800" dirty="0">
                <a:solidFill>
                  <a:schemeClr val="bg1"/>
                </a:solidFill>
                <a:latin typeface="楷体" panose="02010609060101010101" pitchFamily="49" charset="-122"/>
                <a:ea typeface="楷体" panose="02010609060101010101" pitchFamily="49" charset="-122"/>
              </a:rPr>
              <a:t>地地形复杂，地质灾害</a:t>
            </a:r>
            <a:r>
              <a:rPr lang="zh-CN" altLang="en-US" sz="1800" dirty="0">
                <a:solidFill>
                  <a:schemeClr val="bg1"/>
                </a:solidFill>
                <a:latin typeface="楷体" panose="02010609060101010101" pitchFamily="49" charset="-122"/>
                <a:ea typeface="楷体" panose="02010609060101010101" pitchFamily="49" charset="-122"/>
              </a:rPr>
              <a:t>风</a:t>
            </a:r>
            <a:r>
              <a:rPr lang="zh-CN" altLang="zh-CN" sz="1800" dirty="0">
                <a:solidFill>
                  <a:schemeClr val="bg1"/>
                </a:solidFill>
                <a:latin typeface="楷体" panose="02010609060101010101" pitchFamily="49" charset="-122"/>
                <a:ea typeface="楷体" panose="02010609060101010101" pitchFamily="49" charset="-122"/>
              </a:rPr>
              <a:t>险</a:t>
            </a:r>
            <a:r>
              <a:rPr lang="zh-CN" altLang="en-US" sz="1800" dirty="0">
                <a:solidFill>
                  <a:schemeClr val="bg1"/>
                </a:solidFill>
                <a:latin typeface="楷体" panose="02010609060101010101" pitchFamily="49" charset="-122"/>
                <a:ea typeface="楷体" panose="02010609060101010101" pitchFamily="49" charset="-122"/>
              </a:rPr>
              <a:t>高</a:t>
            </a:r>
            <a:r>
              <a:rPr lang="zh-CN" altLang="zh-CN" sz="1800" dirty="0">
                <a:solidFill>
                  <a:schemeClr val="bg1"/>
                </a:solidFill>
                <a:latin typeface="楷体" panose="02010609060101010101" pitchFamily="49" charset="-122"/>
                <a:ea typeface="楷体" panose="02010609060101010101" pitchFamily="49" charset="-122"/>
              </a:rPr>
              <a:t>，传统</a:t>
            </a:r>
            <a:r>
              <a:rPr lang="zh-CN" altLang="en-US" sz="1800" dirty="0">
                <a:solidFill>
                  <a:schemeClr val="bg1"/>
                </a:solidFill>
                <a:latin typeface="楷体" panose="02010609060101010101" pitchFamily="49" charset="-122"/>
                <a:ea typeface="楷体" panose="02010609060101010101" pitchFamily="49" charset="-122"/>
              </a:rPr>
              <a:t>人工</a:t>
            </a:r>
            <a:r>
              <a:rPr lang="zh-CN" altLang="zh-CN" sz="1800" dirty="0">
                <a:solidFill>
                  <a:schemeClr val="bg1"/>
                </a:solidFill>
                <a:latin typeface="楷体" panose="02010609060101010101" pitchFamily="49" charset="-122"/>
                <a:ea typeface="楷体" panose="02010609060101010101" pitchFamily="49" charset="-122"/>
              </a:rPr>
              <a:t>巡检难以覆盖。</a:t>
            </a:r>
          </a:p>
          <a:p>
            <a:pPr>
              <a:spcBef>
                <a:spcPts val="133"/>
              </a:spcBef>
            </a:pPr>
            <a:endParaRPr lang="en-US" altLang="zh-CN" sz="2000" dirty="0">
              <a:solidFill>
                <a:schemeClr val="bg1"/>
              </a:solidFill>
              <a:latin typeface="楷体" panose="02010609060101010101" pitchFamily="49" charset="-122"/>
              <a:ea typeface="楷体" panose="02010609060101010101" pitchFamily="49" charset="-122"/>
            </a:endParaRPr>
          </a:p>
          <a:p>
            <a:pPr>
              <a:spcBef>
                <a:spcPts val="133"/>
              </a:spcBef>
            </a:pPr>
            <a:r>
              <a:rPr lang="zh-CN" altLang="zh-CN" sz="1800" dirty="0">
                <a:solidFill>
                  <a:schemeClr val="bg1"/>
                </a:solidFill>
                <a:latin typeface="楷体" panose="02010609060101010101" pitchFamily="49" charset="-122"/>
                <a:ea typeface="楷体" panose="02010609060101010101" pitchFamily="49" charset="-122"/>
              </a:rPr>
              <a:t>解决</a:t>
            </a:r>
            <a:r>
              <a:rPr lang="zh-CN" altLang="en-US" sz="1800" dirty="0">
                <a:solidFill>
                  <a:schemeClr val="bg1"/>
                </a:solidFill>
                <a:latin typeface="楷体" panose="02010609060101010101" pitchFamily="49" charset="-122"/>
                <a:ea typeface="楷体" panose="02010609060101010101" pitchFamily="49" charset="-122"/>
              </a:rPr>
              <a:t>方</a:t>
            </a:r>
            <a:r>
              <a:rPr lang="zh-CN" altLang="zh-CN" sz="1800" dirty="0">
                <a:solidFill>
                  <a:schemeClr val="bg1"/>
                </a:solidFill>
                <a:latin typeface="楷体" panose="02010609060101010101" pitchFamily="49" charset="-122"/>
                <a:ea typeface="楷体" panose="02010609060101010101" pitchFamily="49" charset="-122"/>
              </a:rPr>
              <a:t>案：部署</a:t>
            </a:r>
            <a:r>
              <a:rPr lang="zh-CN" altLang="en-US" sz="1800" dirty="0">
                <a:solidFill>
                  <a:schemeClr val="bg1"/>
                </a:solidFill>
                <a:latin typeface="楷体" panose="02010609060101010101" pitchFamily="49" charset="-122"/>
                <a:ea typeface="楷体" panose="02010609060101010101" pitchFamily="49" charset="-122"/>
              </a:rPr>
              <a:t>高</a:t>
            </a:r>
            <a:r>
              <a:rPr lang="zh-CN" altLang="zh-CN" sz="1800" dirty="0">
                <a:solidFill>
                  <a:schemeClr val="bg1"/>
                </a:solidFill>
                <a:latin typeface="楷体" panose="02010609060101010101" pitchFamily="49" charset="-122"/>
                <a:ea typeface="楷体" panose="02010609060101010101" pitchFamily="49" charset="-122"/>
              </a:rPr>
              <a:t>精度沉降监测</a:t>
            </a:r>
            <a:r>
              <a:rPr lang="zh-CN" altLang="en-US" sz="1800" dirty="0">
                <a:solidFill>
                  <a:schemeClr val="bg1"/>
                </a:solidFill>
                <a:latin typeface="楷体" panose="02010609060101010101" pitchFamily="49" charset="-122"/>
                <a:ea typeface="楷体" panose="02010609060101010101" pitchFamily="49" charset="-122"/>
              </a:rPr>
              <a:t>方</a:t>
            </a:r>
            <a:r>
              <a:rPr lang="zh-CN" altLang="zh-CN" sz="1800" dirty="0">
                <a:solidFill>
                  <a:schemeClr val="bg1"/>
                </a:solidFill>
                <a:latin typeface="楷体" panose="02010609060101010101" pitchFamily="49" charset="-122"/>
                <a:ea typeface="楷体" panose="02010609060101010101" pitchFamily="49" charset="-122"/>
              </a:rPr>
              <a:t>案、多参量监测装置及通信补强装置。</a:t>
            </a:r>
          </a:p>
          <a:p>
            <a:pPr>
              <a:spcBef>
                <a:spcPts val="133"/>
              </a:spcBef>
            </a:pPr>
            <a:endParaRPr lang="en-US" altLang="zh-CN" sz="2000" dirty="0">
              <a:solidFill>
                <a:schemeClr val="bg1"/>
              </a:solidFill>
              <a:latin typeface="楷体" panose="02010609060101010101" pitchFamily="49" charset="-122"/>
              <a:ea typeface="楷体" panose="02010609060101010101" pitchFamily="49" charset="-122"/>
            </a:endParaRPr>
          </a:p>
          <a:p>
            <a:pPr>
              <a:spcBef>
                <a:spcPts val="133"/>
              </a:spcBef>
            </a:pPr>
            <a:r>
              <a:rPr lang="zh-CN" altLang="zh-CN" sz="1800" dirty="0">
                <a:solidFill>
                  <a:schemeClr val="bg1"/>
                </a:solidFill>
                <a:latin typeface="楷体" panose="02010609060101010101" pitchFamily="49" charset="-122"/>
                <a:ea typeface="楷体" panose="02010609060101010101" pitchFamily="49" charset="-122"/>
              </a:rPr>
              <a:t>项</a:t>
            </a:r>
            <a:r>
              <a:rPr lang="zh-CN" altLang="en-US" sz="1800" dirty="0">
                <a:solidFill>
                  <a:schemeClr val="bg1"/>
                </a:solidFill>
                <a:latin typeface="楷体" panose="02010609060101010101" pitchFamily="49" charset="-122"/>
                <a:ea typeface="楷体" panose="02010609060101010101" pitchFamily="49" charset="-122"/>
              </a:rPr>
              <a:t>目</a:t>
            </a:r>
            <a:r>
              <a:rPr lang="zh-CN" altLang="zh-CN" sz="1800" dirty="0">
                <a:solidFill>
                  <a:schemeClr val="bg1"/>
                </a:solidFill>
                <a:latin typeface="楷体" panose="02010609060101010101" pitchFamily="49" charset="-122"/>
                <a:ea typeface="楷体" panose="02010609060101010101" pitchFamily="49" charset="-122"/>
              </a:rPr>
              <a:t>效果：实现沉降、位移分钟级精准预警，误报率低于1%，有效规避地质灾害</a:t>
            </a:r>
            <a:r>
              <a:rPr lang="zh-CN" altLang="en-US" sz="1800" dirty="0">
                <a:solidFill>
                  <a:schemeClr val="bg1"/>
                </a:solidFill>
                <a:latin typeface="楷体" panose="02010609060101010101" pitchFamily="49" charset="-122"/>
                <a:ea typeface="楷体" panose="02010609060101010101" pitchFamily="49" charset="-122"/>
              </a:rPr>
              <a:t>风</a:t>
            </a:r>
            <a:r>
              <a:rPr lang="zh-CN" altLang="zh-CN" sz="1800" dirty="0">
                <a:solidFill>
                  <a:schemeClr val="bg1"/>
                </a:solidFill>
                <a:latin typeface="楷体" panose="02010609060101010101" pitchFamily="49" charset="-122"/>
                <a:ea typeface="楷体" panose="02010609060101010101" pitchFamily="49" charset="-122"/>
              </a:rPr>
              <a:t>险。</a:t>
            </a:r>
          </a:p>
        </p:txBody>
      </p:sp>
      <p:pic>
        <p:nvPicPr>
          <p:cNvPr id="23559" name="object 17">
            <a:extLst>
              <a:ext uri="{FF2B5EF4-FFF2-40B4-BE49-F238E27FC236}">
                <a16:creationId xmlns:a16="http://schemas.microsoft.com/office/drawing/2014/main" id="{62A54A05-DD6A-39EE-20E9-175F9A61D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969000"/>
            <a:ext cx="106680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7480B775-B077-563E-4BC3-52906B22B92A}"/>
              </a:ext>
            </a:extLst>
          </p:cNvPr>
          <p:cNvPicPr>
            <a:picLocks noChangeAspect="1"/>
          </p:cNvPicPr>
          <p:nvPr/>
        </p:nvPicPr>
        <p:blipFill>
          <a:blip r:embed="rId6"/>
          <a:stretch>
            <a:fillRect/>
          </a:stretch>
        </p:blipFill>
        <p:spPr>
          <a:xfrm>
            <a:off x="5988879" y="1748358"/>
            <a:ext cx="2770808" cy="3109631"/>
          </a:xfrm>
          <a:prstGeom prst="rect">
            <a:avLst/>
          </a:prstGeom>
        </p:spPr>
      </p:pic>
      <p:pic>
        <p:nvPicPr>
          <p:cNvPr id="6" name="图片 5">
            <a:extLst>
              <a:ext uri="{FF2B5EF4-FFF2-40B4-BE49-F238E27FC236}">
                <a16:creationId xmlns:a16="http://schemas.microsoft.com/office/drawing/2014/main" id="{E54CCA12-353D-A1E8-51D6-691D51561353}"/>
              </a:ext>
            </a:extLst>
          </p:cNvPr>
          <p:cNvPicPr>
            <a:picLocks noChangeAspect="1"/>
          </p:cNvPicPr>
          <p:nvPr/>
        </p:nvPicPr>
        <p:blipFill>
          <a:blip r:embed="rId7"/>
          <a:stretch>
            <a:fillRect/>
          </a:stretch>
        </p:blipFill>
        <p:spPr>
          <a:xfrm>
            <a:off x="8976207" y="1741744"/>
            <a:ext cx="2404511" cy="3116240"/>
          </a:xfrm>
          <a:prstGeom prst="rect">
            <a:avLst/>
          </a:prstGeom>
        </p:spPr>
      </p:pic>
      <p:pic>
        <p:nvPicPr>
          <p:cNvPr id="14" name="图片 13">
            <a:extLst>
              <a:ext uri="{FF2B5EF4-FFF2-40B4-BE49-F238E27FC236}">
                <a16:creationId xmlns:a16="http://schemas.microsoft.com/office/drawing/2014/main" id="{8824CCA4-1071-6184-7CE2-16A3F0EBC7EF}"/>
              </a:ext>
            </a:extLst>
          </p:cNvPr>
          <p:cNvPicPr>
            <a:picLocks noChangeAspect="1"/>
          </p:cNvPicPr>
          <p:nvPr/>
        </p:nvPicPr>
        <p:blipFill>
          <a:blip r:embed="rId8"/>
          <a:stretch>
            <a:fillRect/>
          </a:stretch>
        </p:blipFill>
        <p:spPr>
          <a:xfrm>
            <a:off x="10706984" y="81892"/>
            <a:ext cx="1314763" cy="873457"/>
          </a:xfrm>
          <a:prstGeom prst="rect">
            <a:avLst/>
          </a:prstGeom>
        </p:spPr>
      </p:pic>
      <p:sp>
        <p:nvSpPr>
          <p:cNvPr id="15" name="文本框 14">
            <a:extLst>
              <a:ext uri="{FF2B5EF4-FFF2-40B4-BE49-F238E27FC236}">
                <a16:creationId xmlns:a16="http://schemas.microsoft.com/office/drawing/2014/main" id="{C472F6CE-E498-3B3C-5196-F0E675D95846}"/>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a:extLst>
            <a:ext uri="{FF2B5EF4-FFF2-40B4-BE49-F238E27FC236}">
              <a16:creationId xmlns:a16="http://schemas.microsoft.com/office/drawing/2014/main" id="{8CE7DDB4-63CB-8EBB-1DB0-9C4CF08083F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9AFAEF0-CB55-D16F-73B0-4C4512D6E001}"/>
              </a:ext>
            </a:extLst>
          </p:cNvPr>
          <p:cNvSpPr txBox="1">
            <a:spLocks noGrp="1"/>
          </p:cNvSpPr>
          <p:nvPr>
            <p:ph type="title"/>
          </p:nvPr>
        </p:nvSpPr>
        <p:spPr>
          <a:xfrm>
            <a:off x="745071" y="554571"/>
            <a:ext cx="4337143" cy="582084"/>
          </a:xfrm>
        </p:spPr>
        <p:txBody>
          <a:bodyPr tIns="16933"/>
          <a:lstStyle/>
          <a:p>
            <a:pPr marL="16933">
              <a:spcBef>
                <a:spcPts val="133"/>
              </a:spcBef>
            </a:pPr>
            <a:r>
              <a:rPr lang="zh-CN" altLang="zh-CN" b="1" dirty="0">
                <a:solidFill>
                  <a:srgbClr val="006F68"/>
                </a:solidFill>
                <a:latin typeface="Noto Sans SC"/>
                <a:ea typeface="Noto Sans SC"/>
              </a:rPr>
              <a:t>重点标杆项⽬案例</a:t>
            </a:r>
          </a:p>
        </p:txBody>
      </p:sp>
      <p:grpSp>
        <p:nvGrpSpPr>
          <p:cNvPr id="23557" name="object 10">
            <a:extLst>
              <a:ext uri="{FF2B5EF4-FFF2-40B4-BE49-F238E27FC236}">
                <a16:creationId xmlns:a16="http://schemas.microsoft.com/office/drawing/2014/main" id="{52334366-C2FF-1429-BBF4-B47CA0EE62D3}"/>
              </a:ext>
            </a:extLst>
          </p:cNvPr>
          <p:cNvGrpSpPr>
            <a:grpSpLocks/>
          </p:cNvGrpSpPr>
          <p:nvPr/>
        </p:nvGrpSpPr>
        <p:grpSpPr bwMode="auto">
          <a:xfrm>
            <a:off x="685432" y="1520825"/>
            <a:ext cx="5410568" cy="4064000"/>
            <a:chOff x="4762499" y="1143005"/>
            <a:chExt cx="3810000" cy="3048000"/>
          </a:xfrm>
        </p:grpSpPr>
        <p:sp>
          <p:nvSpPr>
            <p:cNvPr id="23560" name="object 11">
              <a:extLst>
                <a:ext uri="{FF2B5EF4-FFF2-40B4-BE49-F238E27FC236}">
                  <a16:creationId xmlns:a16="http://schemas.microsoft.com/office/drawing/2014/main" id="{68B333FD-28A5-0B2B-2C75-F72E5CA8F417}"/>
                </a:ext>
              </a:extLst>
            </p:cNvPr>
            <p:cNvSpPr>
              <a:spLocks/>
            </p:cNvSpPr>
            <p:nvPr/>
          </p:nvSpPr>
          <p:spPr bwMode="auto">
            <a:xfrm>
              <a:off x="4762499" y="1143005"/>
              <a:ext cx="3810000" cy="3048000"/>
            </a:xfrm>
            <a:custGeom>
              <a:avLst/>
              <a:gdLst>
                <a:gd name="T0" fmla="*/ 3714749 w 3810000"/>
                <a:gd name="T1" fmla="*/ 3047999 h 3048000"/>
                <a:gd name="T2" fmla="*/ 95249 w 3810000"/>
                <a:gd name="T3" fmla="*/ 3047999 h 3048000"/>
                <a:gd name="T4" fmla="*/ 58174 w 3810000"/>
                <a:gd name="T5" fmla="*/ 3040514 h 3048000"/>
                <a:gd name="T6" fmla="*/ 27898 w 3810000"/>
                <a:gd name="T7" fmla="*/ 3020101 h 3048000"/>
                <a:gd name="T8" fmla="*/ 7485 w 3810000"/>
                <a:gd name="T9" fmla="*/ 2989825 h 3048000"/>
                <a:gd name="T10" fmla="*/ 0 w 3810000"/>
                <a:gd name="T11" fmla="*/ 2952749 h 3048000"/>
                <a:gd name="T12" fmla="*/ 0 w 3810000"/>
                <a:gd name="T13" fmla="*/ 95249 h 3048000"/>
                <a:gd name="T14" fmla="*/ 7485 w 3810000"/>
                <a:gd name="T15" fmla="*/ 58174 h 3048000"/>
                <a:gd name="T16" fmla="*/ 27898 w 3810000"/>
                <a:gd name="T17" fmla="*/ 27898 h 3048000"/>
                <a:gd name="T18" fmla="*/ 58174 w 3810000"/>
                <a:gd name="T19" fmla="*/ 7485 h 3048000"/>
                <a:gd name="T20" fmla="*/ 95249 w 3810000"/>
                <a:gd name="T21" fmla="*/ 0 h 3048000"/>
                <a:gd name="T22" fmla="*/ 3714749 w 3810000"/>
                <a:gd name="T23" fmla="*/ 0 h 3048000"/>
                <a:gd name="T24" fmla="*/ 3751825 w 3810000"/>
                <a:gd name="T25" fmla="*/ 7485 h 3048000"/>
                <a:gd name="T26" fmla="*/ 3782101 w 3810000"/>
                <a:gd name="T27" fmla="*/ 27898 h 3048000"/>
                <a:gd name="T28" fmla="*/ 3802514 w 3810000"/>
                <a:gd name="T29" fmla="*/ 58174 h 3048000"/>
                <a:gd name="T30" fmla="*/ 3809999 w 3810000"/>
                <a:gd name="T31" fmla="*/ 95249 h 3048000"/>
                <a:gd name="T32" fmla="*/ 3809999 w 3810000"/>
                <a:gd name="T33" fmla="*/ 2952749 h 3048000"/>
                <a:gd name="T34" fmla="*/ 3802514 w 3810000"/>
                <a:gd name="T35" fmla="*/ 2989825 h 3048000"/>
                <a:gd name="T36" fmla="*/ 3782101 w 3810000"/>
                <a:gd name="T37" fmla="*/ 3020101 h 3048000"/>
                <a:gd name="T38" fmla="*/ 3751825 w 3810000"/>
                <a:gd name="T39" fmla="*/ 3040514 h 3048000"/>
                <a:gd name="T40" fmla="*/ 3714749 w 3810000"/>
                <a:gd name="T41" fmla="*/ 304799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3714749" y="3047999"/>
                  </a:moveTo>
                  <a:lnTo>
                    <a:pt x="95249" y="3047999"/>
                  </a:lnTo>
                  <a:lnTo>
                    <a:pt x="58174" y="3040514"/>
                  </a:lnTo>
                  <a:lnTo>
                    <a:pt x="27898" y="3020101"/>
                  </a:lnTo>
                  <a:lnTo>
                    <a:pt x="7485" y="2989825"/>
                  </a:lnTo>
                  <a:lnTo>
                    <a:pt x="0" y="2952749"/>
                  </a:lnTo>
                  <a:lnTo>
                    <a:pt x="0" y="95249"/>
                  </a:ln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close/>
                </a:path>
              </a:pathLst>
            </a:custGeom>
            <a:solidFill>
              <a:srgbClr val="FFFFFF">
                <a:alpha val="5098"/>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867"/>
            </a:p>
          </p:txBody>
        </p:sp>
        <p:sp>
          <p:nvSpPr>
            <p:cNvPr id="23561" name="object 12">
              <a:extLst>
                <a:ext uri="{FF2B5EF4-FFF2-40B4-BE49-F238E27FC236}">
                  <a16:creationId xmlns:a16="http://schemas.microsoft.com/office/drawing/2014/main" id="{5EBB9779-6B22-598B-1BEE-5C00EE24DFF7}"/>
                </a:ext>
              </a:extLst>
            </p:cNvPr>
            <p:cNvSpPr>
              <a:spLocks/>
            </p:cNvSpPr>
            <p:nvPr/>
          </p:nvSpPr>
          <p:spPr bwMode="auto">
            <a:xfrm>
              <a:off x="4762499" y="1143005"/>
              <a:ext cx="3810000" cy="3048000"/>
            </a:xfrm>
            <a:custGeom>
              <a:avLst/>
              <a:gdLst>
                <a:gd name="T0" fmla="*/ 0 w 3810000"/>
                <a:gd name="T1" fmla="*/ 95249 h 3048000"/>
                <a:gd name="T2" fmla="*/ 7485 w 3810000"/>
                <a:gd name="T3" fmla="*/ 58174 h 3048000"/>
                <a:gd name="T4" fmla="*/ 27898 w 3810000"/>
                <a:gd name="T5" fmla="*/ 27898 h 3048000"/>
                <a:gd name="T6" fmla="*/ 58174 w 3810000"/>
                <a:gd name="T7" fmla="*/ 7485 h 3048000"/>
                <a:gd name="T8" fmla="*/ 95249 w 3810000"/>
                <a:gd name="T9" fmla="*/ 0 h 3048000"/>
                <a:gd name="T10" fmla="*/ 3714749 w 3810000"/>
                <a:gd name="T11" fmla="*/ 0 h 3048000"/>
                <a:gd name="T12" fmla="*/ 3751825 w 3810000"/>
                <a:gd name="T13" fmla="*/ 7485 h 3048000"/>
                <a:gd name="T14" fmla="*/ 3782101 w 3810000"/>
                <a:gd name="T15" fmla="*/ 27898 h 3048000"/>
                <a:gd name="T16" fmla="*/ 3802514 w 3810000"/>
                <a:gd name="T17" fmla="*/ 58174 h 3048000"/>
                <a:gd name="T18" fmla="*/ 3809999 w 3810000"/>
                <a:gd name="T19" fmla="*/ 95249 h 3048000"/>
                <a:gd name="T20" fmla="*/ 3809999 w 3810000"/>
                <a:gd name="T21" fmla="*/ 2952749 h 3048000"/>
                <a:gd name="T22" fmla="*/ 3802514 w 3810000"/>
                <a:gd name="T23" fmla="*/ 2989825 h 3048000"/>
                <a:gd name="T24" fmla="*/ 3782101 w 3810000"/>
                <a:gd name="T25" fmla="*/ 3020101 h 3048000"/>
                <a:gd name="T26" fmla="*/ 3751825 w 3810000"/>
                <a:gd name="T27" fmla="*/ 3040514 h 3048000"/>
                <a:gd name="T28" fmla="*/ 3714749 w 3810000"/>
                <a:gd name="T29" fmla="*/ 3047999 h 3048000"/>
                <a:gd name="T30" fmla="*/ 95249 w 3810000"/>
                <a:gd name="T31" fmla="*/ 3047999 h 3048000"/>
                <a:gd name="T32" fmla="*/ 58174 w 3810000"/>
                <a:gd name="T33" fmla="*/ 3040514 h 3048000"/>
                <a:gd name="T34" fmla="*/ 27898 w 3810000"/>
                <a:gd name="T35" fmla="*/ 3020101 h 3048000"/>
                <a:gd name="T36" fmla="*/ 7485 w 3810000"/>
                <a:gd name="T37" fmla="*/ 2989825 h 3048000"/>
                <a:gd name="T38" fmla="*/ 0 w 3810000"/>
                <a:gd name="T39" fmla="*/ 2952749 h 3048000"/>
                <a:gd name="T40" fmla="*/ 0 w 3810000"/>
                <a:gd name="T41" fmla="*/ 9524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0" y="95249"/>
                  </a:move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lnTo>
                    <a:pt x="95249" y="3047999"/>
                  </a:lnTo>
                  <a:lnTo>
                    <a:pt x="58174" y="3040514"/>
                  </a:lnTo>
                  <a:lnTo>
                    <a:pt x="27898" y="3020101"/>
                  </a:lnTo>
                  <a:lnTo>
                    <a:pt x="7485" y="2989825"/>
                  </a:lnTo>
                  <a:lnTo>
                    <a:pt x="0" y="2952749"/>
                  </a:lnTo>
                  <a:lnTo>
                    <a:pt x="0" y="95249"/>
                  </a:lnTo>
                  <a:close/>
                </a:path>
              </a:pathLst>
            </a:custGeom>
            <a:noFill/>
            <a:ln w="9524">
              <a:solidFill>
                <a:srgbClr val="3A86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CN" altLang="en-US" sz="1867"/>
            </a:p>
          </p:txBody>
        </p:sp>
        <p:pic>
          <p:nvPicPr>
            <p:cNvPr id="23562" name="object 13">
              <a:extLst>
                <a:ext uri="{FF2B5EF4-FFF2-40B4-BE49-F238E27FC236}">
                  <a16:creationId xmlns:a16="http://schemas.microsoft.com/office/drawing/2014/main" id="{D0B8FD7E-4F58-AB19-9535-7DE25675D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8935" y="1750224"/>
              <a:ext cx="166687" cy="2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object 14">
              <a:extLst>
                <a:ext uri="{FF2B5EF4-FFF2-40B4-BE49-F238E27FC236}">
                  <a16:creationId xmlns:a16="http://schemas.microsoft.com/office/drawing/2014/main" id="{46176F16-724E-581B-C361-F191962B74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444" y="2486709"/>
              <a:ext cx="180974" cy="20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object 15">
              <a:extLst>
                <a:ext uri="{FF2B5EF4-FFF2-40B4-BE49-F238E27FC236}">
                  <a16:creationId xmlns:a16="http://schemas.microsoft.com/office/drawing/2014/main" id="{AC230B27-2116-A695-D6F2-CAA6A1A31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3324" y="3255174"/>
              <a:ext cx="180974" cy="180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object 16">
            <a:extLst>
              <a:ext uri="{FF2B5EF4-FFF2-40B4-BE49-F238E27FC236}">
                <a16:creationId xmlns:a16="http://schemas.microsoft.com/office/drawing/2014/main" id="{BC3CE5AB-F20F-6FFE-EFEE-74DCC2E4C787}"/>
              </a:ext>
            </a:extLst>
          </p:cNvPr>
          <p:cNvSpPr txBox="1"/>
          <p:nvPr/>
        </p:nvSpPr>
        <p:spPr>
          <a:xfrm>
            <a:off x="1465101" y="1790170"/>
            <a:ext cx="4504267" cy="3515813"/>
          </a:xfrm>
          <a:prstGeom prst="rect">
            <a:avLst/>
          </a:prstGeom>
        </p:spPr>
        <p:txBody>
          <a:bodyPr lIns="0" tIns="16933" rIns="0" bIns="0">
            <a:spAutoFit/>
          </a:bodyPr>
          <a:lstStyle>
            <a:lvl1pPr marL="127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133"/>
              </a:spcBef>
            </a:pPr>
            <a:r>
              <a:rPr lang="zh-CN" altLang="zh-CN" sz="2000" dirty="0">
                <a:solidFill>
                  <a:srgbClr val="006F68"/>
                </a:solidFill>
                <a:latin typeface="+mn-ea"/>
                <a:ea typeface="+mn-ea"/>
              </a:rPr>
              <a:t>咸阳</a:t>
            </a:r>
            <a:r>
              <a:rPr lang="zh-CN" altLang="zh-CN" sz="2000" dirty="0">
                <a:solidFill>
                  <a:srgbClr val="006F68"/>
                </a:solidFill>
                <a:latin typeface="+mn-ea"/>
                <a:ea typeface="+mn-ea"/>
                <a:cs typeface="Lucida Sans" panose="020B0602030504020204" pitchFamily="34" charset="0"/>
              </a:rPr>
              <a:t>750kV</a:t>
            </a:r>
            <a:r>
              <a:rPr lang="zh-CN" altLang="en-US" sz="2000" dirty="0">
                <a:solidFill>
                  <a:srgbClr val="006F68"/>
                </a:solidFill>
                <a:latin typeface="+mn-ea"/>
                <a:ea typeface="+mn-ea"/>
              </a:rPr>
              <a:t>彬乾线</a:t>
            </a:r>
            <a:r>
              <a:rPr lang="zh-CN" altLang="zh-CN" sz="2000" dirty="0">
                <a:solidFill>
                  <a:srgbClr val="006F68"/>
                </a:solidFill>
                <a:latin typeface="+mn-ea"/>
                <a:ea typeface="+mn-ea"/>
              </a:rPr>
              <a:t>特⾼压线路项⽬</a:t>
            </a:r>
          </a:p>
          <a:p>
            <a:pPr>
              <a:lnSpc>
                <a:spcPct val="123000"/>
              </a:lnSpc>
              <a:spcBef>
                <a:spcPts val="1433"/>
              </a:spcBef>
            </a:pPr>
            <a:r>
              <a:rPr lang="zh-CN" altLang="zh-CN" sz="1800" dirty="0">
                <a:solidFill>
                  <a:srgbClr val="006F68"/>
                </a:solidFill>
                <a:latin typeface="楷体" panose="02010609060101010101" pitchFamily="49" charset="-122"/>
                <a:ea typeface="楷体" panose="02010609060101010101" pitchFamily="49" charset="-122"/>
              </a:rPr>
              <a:t>项</a:t>
            </a:r>
            <a:r>
              <a:rPr lang="zh-CN" altLang="en-US" sz="1800" dirty="0">
                <a:solidFill>
                  <a:srgbClr val="006F68"/>
                </a:solidFill>
                <a:latin typeface="楷体" panose="02010609060101010101" pitchFamily="49" charset="-122"/>
                <a:ea typeface="楷体" panose="02010609060101010101" pitchFamily="49" charset="-122"/>
              </a:rPr>
              <a:t>目</a:t>
            </a:r>
            <a:r>
              <a:rPr lang="zh-CN" altLang="zh-CN" sz="1800" dirty="0">
                <a:solidFill>
                  <a:srgbClr val="006F68"/>
                </a:solidFill>
                <a:latin typeface="楷体" panose="02010609060101010101" pitchFamily="49" charset="-122"/>
                <a:ea typeface="楷体" panose="02010609060101010101" pitchFamily="49" charset="-122"/>
              </a:rPr>
              <a:t>背景： </a:t>
            </a:r>
            <a:r>
              <a:rPr lang="en-US" altLang="zh-CN" sz="1800" dirty="0">
                <a:solidFill>
                  <a:srgbClr val="006F68"/>
                </a:solidFill>
                <a:latin typeface="楷体" panose="02010609060101010101" pitchFamily="49" charset="-122"/>
                <a:ea typeface="楷体" panose="02010609060101010101" pitchFamily="49" charset="-122"/>
              </a:rPr>
              <a:t>750</a:t>
            </a:r>
            <a:r>
              <a:rPr lang="zh-CN" altLang="zh-CN" sz="1800" dirty="0">
                <a:solidFill>
                  <a:srgbClr val="006F68"/>
                </a:solidFill>
                <a:latin typeface="楷体" panose="02010609060101010101" pitchFamily="49" charset="-122"/>
                <a:ea typeface="楷体" panose="02010609060101010101" pitchFamily="49" charset="-122"/>
              </a:rPr>
              <a:t> </a:t>
            </a:r>
            <a:r>
              <a:rPr lang="zh-CN" altLang="zh-CN" sz="2000" dirty="0">
                <a:solidFill>
                  <a:srgbClr val="006F68"/>
                </a:solidFill>
                <a:latin typeface="楷体" panose="02010609060101010101" pitchFamily="49" charset="-122"/>
                <a:ea typeface="楷体" panose="02010609060101010101" pitchFamily="49" charset="-122"/>
                <a:cs typeface="Microsoft Sans Serif" panose="020B0604020202020204" pitchFamily="34" charset="0"/>
              </a:rPr>
              <a:t>kV</a:t>
            </a:r>
            <a:r>
              <a:rPr lang="zh-CN" altLang="zh-CN" sz="1800" dirty="0">
                <a:solidFill>
                  <a:srgbClr val="006F68"/>
                </a:solidFill>
                <a:latin typeface="楷体" panose="02010609060101010101" pitchFamily="49" charset="-122"/>
                <a:ea typeface="楷体" panose="02010609060101010101" pitchFamily="49" charset="-122"/>
              </a:rPr>
              <a:t>线路是区域电</a:t>
            </a:r>
            <a:r>
              <a:rPr lang="zh-CN" altLang="en-US" sz="1800" dirty="0">
                <a:solidFill>
                  <a:srgbClr val="006F68"/>
                </a:solidFill>
                <a:latin typeface="楷体" panose="02010609060101010101" pitchFamily="49" charset="-122"/>
                <a:ea typeface="楷体" panose="02010609060101010101" pitchFamily="49" charset="-122"/>
              </a:rPr>
              <a:t>力</a:t>
            </a:r>
            <a:r>
              <a:rPr lang="zh-CN" altLang="zh-CN" sz="1800" dirty="0">
                <a:solidFill>
                  <a:srgbClr val="006F68"/>
                </a:solidFill>
                <a:latin typeface="楷体" panose="02010609060101010101" pitchFamily="49" charset="-122"/>
                <a:ea typeface="楷体" panose="02010609060101010101" pitchFamily="49" charset="-122"/>
              </a:rPr>
              <a:t>输送核</a:t>
            </a:r>
            <a:r>
              <a:rPr lang="zh-CN" altLang="en-US" sz="1800" dirty="0">
                <a:solidFill>
                  <a:srgbClr val="006F68"/>
                </a:solidFill>
                <a:latin typeface="楷体" panose="02010609060101010101" pitchFamily="49" charset="-122"/>
                <a:ea typeface="楷体" panose="02010609060101010101" pitchFamily="49" charset="-122"/>
              </a:rPr>
              <a:t>心</a:t>
            </a:r>
            <a:r>
              <a:rPr lang="zh-CN" altLang="zh-CN" sz="1800" dirty="0">
                <a:solidFill>
                  <a:srgbClr val="006F68"/>
                </a:solidFill>
                <a:latin typeface="楷体" panose="02010609060101010101" pitchFamily="49" charset="-122"/>
                <a:ea typeface="楷体" panose="02010609060101010101" pitchFamily="49" charset="-122"/>
              </a:rPr>
              <a:t>通道，对安全性与稳定性要求极</a:t>
            </a:r>
            <a:r>
              <a:rPr lang="zh-CN" altLang="en-US" sz="1800" dirty="0">
                <a:solidFill>
                  <a:srgbClr val="006F68"/>
                </a:solidFill>
                <a:latin typeface="楷体" panose="02010609060101010101" pitchFamily="49" charset="-122"/>
                <a:ea typeface="楷体" panose="02010609060101010101" pitchFamily="49" charset="-122"/>
              </a:rPr>
              <a:t>高</a:t>
            </a:r>
            <a:r>
              <a:rPr lang="zh-CN" altLang="zh-CN" sz="1800" dirty="0">
                <a:solidFill>
                  <a:srgbClr val="006F68"/>
                </a:solidFill>
                <a:latin typeface="楷体" panose="02010609060101010101" pitchFamily="49" charset="-122"/>
                <a:ea typeface="楷体" panose="02010609060101010101" pitchFamily="49" charset="-122"/>
              </a:rPr>
              <a:t>。</a:t>
            </a:r>
          </a:p>
          <a:p>
            <a:pPr>
              <a:spcBef>
                <a:spcPts val="33"/>
              </a:spcBef>
            </a:pPr>
            <a:endParaRPr lang="zh-CN" altLang="zh-CN" sz="1333" dirty="0">
              <a:solidFill>
                <a:srgbClr val="000000"/>
              </a:solidFill>
              <a:latin typeface="楷体" panose="02010609060101010101" pitchFamily="49" charset="-122"/>
              <a:ea typeface="楷体" panose="02010609060101010101" pitchFamily="49" charset="-122"/>
            </a:endParaRPr>
          </a:p>
          <a:p>
            <a:pPr eaLnBrk="1" hangingPunct="1">
              <a:lnSpc>
                <a:spcPct val="123000"/>
              </a:lnSpc>
            </a:pPr>
            <a:endParaRPr lang="en-US" altLang="zh-CN" sz="1333" dirty="0">
              <a:solidFill>
                <a:srgbClr val="B4BEC7"/>
              </a:solidFill>
              <a:latin typeface="楷体" panose="02010609060101010101" pitchFamily="49" charset="-122"/>
              <a:ea typeface="楷体" panose="02010609060101010101" pitchFamily="49" charset="-122"/>
            </a:endParaRPr>
          </a:p>
          <a:p>
            <a:pPr eaLnBrk="1" hangingPunct="1">
              <a:lnSpc>
                <a:spcPct val="123000"/>
              </a:lnSpc>
            </a:pPr>
            <a:r>
              <a:rPr lang="zh-CN" altLang="zh-CN" sz="1800" dirty="0">
                <a:solidFill>
                  <a:srgbClr val="006F68"/>
                </a:solidFill>
                <a:latin typeface="楷体" panose="02010609060101010101" pitchFamily="49" charset="-122"/>
                <a:ea typeface="楷体" panose="02010609060101010101" pitchFamily="49" charset="-122"/>
              </a:rPr>
              <a:t>解决</a:t>
            </a:r>
            <a:r>
              <a:rPr lang="zh-CN" altLang="en-US" sz="1800" dirty="0">
                <a:solidFill>
                  <a:srgbClr val="006F68"/>
                </a:solidFill>
                <a:latin typeface="楷体" panose="02010609060101010101" pitchFamily="49" charset="-122"/>
                <a:ea typeface="楷体" panose="02010609060101010101" pitchFamily="49" charset="-122"/>
              </a:rPr>
              <a:t>方</a:t>
            </a:r>
            <a:r>
              <a:rPr lang="zh-CN" altLang="zh-CN" sz="1800" dirty="0">
                <a:solidFill>
                  <a:srgbClr val="006F68"/>
                </a:solidFill>
                <a:latin typeface="楷体" panose="02010609060101010101" pitchFamily="49" charset="-122"/>
                <a:ea typeface="楷体" panose="02010609060101010101" pitchFamily="49" charset="-122"/>
              </a:rPr>
              <a:t>案：整合</a:t>
            </a:r>
            <a:r>
              <a:rPr lang="zh-CN" altLang="en-US" sz="1800" dirty="0">
                <a:solidFill>
                  <a:srgbClr val="006F68"/>
                </a:solidFill>
                <a:latin typeface="楷体" panose="02010609060101010101" pitchFamily="49" charset="-122"/>
                <a:ea typeface="楷体" panose="02010609060101010101" pitchFamily="49" charset="-122"/>
              </a:rPr>
              <a:t>沉降、</a:t>
            </a:r>
            <a:r>
              <a:rPr lang="zh-CN" altLang="zh-CN" sz="1800" dirty="0">
                <a:solidFill>
                  <a:srgbClr val="006F68"/>
                </a:solidFill>
                <a:latin typeface="楷体" panose="02010609060101010101" pitchFamily="49" charset="-122"/>
                <a:ea typeface="楷体" panose="02010609060101010101" pitchFamily="49" charset="-122"/>
              </a:rPr>
              <a:t>多参量监测、智能驱</a:t>
            </a:r>
            <a:r>
              <a:rPr lang="zh-CN" altLang="en-US" sz="1800" dirty="0">
                <a:solidFill>
                  <a:srgbClr val="006F68"/>
                </a:solidFill>
                <a:latin typeface="楷体" panose="02010609060101010101" pitchFamily="49" charset="-122"/>
                <a:ea typeface="楷体" panose="02010609060101010101" pitchFamily="49" charset="-122"/>
              </a:rPr>
              <a:t>鸟</a:t>
            </a:r>
            <a:r>
              <a:rPr lang="zh-CN" altLang="zh-CN" sz="1800" dirty="0">
                <a:solidFill>
                  <a:srgbClr val="006F68"/>
                </a:solidFill>
                <a:latin typeface="楷体" panose="02010609060101010101" pitchFamily="49" charset="-122"/>
                <a:ea typeface="楷体" panose="02010609060101010101" pitchFamily="49" charset="-122"/>
              </a:rPr>
              <a:t>装置。</a:t>
            </a:r>
          </a:p>
          <a:p>
            <a:pPr>
              <a:spcBef>
                <a:spcPts val="67"/>
              </a:spcBef>
            </a:pPr>
            <a:endParaRPr lang="zh-CN" altLang="zh-CN" sz="1733" dirty="0">
              <a:solidFill>
                <a:srgbClr val="000000"/>
              </a:solidFill>
              <a:latin typeface="楷体" panose="02010609060101010101" pitchFamily="49" charset="-122"/>
              <a:ea typeface="楷体" panose="02010609060101010101" pitchFamily="49" charset="-122"/>
            </a:endParaRPr>
          </a:p>
          <a:p>
            <a:pPr eaLnBrk="1" hangingPunct="1">
              <a:lnSpc>
                <a:spcPct val="121000"/>
              </a:lnSpc>
            </a:pPr>
            <a:endParaRPr lang="en-US" altLang="zh-CN" sz="1333" dirty="0">
              <a:solidFill>
                <a:srgbClr val="B4BEC7"/>
              </a:solidFill>
              <a:latin typeface="楷体" panose="02010609060101010101" pitchFamily="49" charset="-122"/>
              <a:ea typeface="楷体" panose="02010609060101010101" pitchFamily="49" charset="-122"/>
            </a:endParaRPr>
          </a:p>
          <a:p>
            <a:pPr eaLnBrk="1" hangingPunct="1">
              <a:lnSpc>
                <a:spcPct val="121000"/>
              </a:lnSpc>
            </a:pPr>
            <a:r>
              <a:rPr lang="zh-CN" altLang="zh-CN" sz="1800" dirty="0">
                <a:solidFill>
                  <a:srgbClr val="006F68"/>
                </a:solidFill>
                <a:latin typeface="楷体" panose="02010609060101010101" pitchFamily="49" charset="-122"/>
                <a:ea typeface="楷体" panose="02010609060101010101" pitchFamily="49" charset="-122"/>
              </a:rPr>
              <a:t>项</a:t>
            </a:r>
            <a:r>
              <a:rPr lang="zh-CN" altLang="en-US" sz="1800" dirty="0">
                <a:solidFill>
                  <a:srgbClr val="006F68"/>
                </a:solidFill>
                <a:latin typeface="楷体" panose="02010609060101010101" pitchFamily="49" charset="-122"/>
                <a:ea typeface="楷体" panose="02010609060101010101" pitchFamily="49" charset="-122"/>
              </a:rPr>
              <a:t>目</a:t>
            </a:r>
            <a:r>
              <a:rPr lang="zh-CN" altLang="zh-CN" sz="1800" dirty="0">
                <a:solidFill>
                  <a:srgbClr val="006F68"/>
                </a:solidFill>
                <a:latin typeface="楷体" panose="02010609060101010101" pitchFamily="49" charset="-122"/>
                <a:ea typeface="楷体" panose="02010609060101010101" pitchFamily="49" charset="-122"/>
              </a:rPr>
              <a:t>效果：实现线路全场景智能防护，故障发</a:t>
            </a:r>
            <a:r>
              <a:rPr lang="zh-CN" altLang="en-US" sz="1800" dirty="0">
                <a:solidFill>
                  <a:srgbClr val="006F68"/>
                </a:solidFill>
                <a:latin typeface="楷体" panose="02010609060101010101" pitchFamily="49" charset="-122"/>
                <a:ea typeface="楷体" panose="02010609060101010101" pitchFamily="49" charset="-122"/>
              </a:rPr>
              <a:t>生</a:t>
            </a:r>
            <a:r>
              <a:rPr lang="zh-CN" altLang="zh-CN" sz="1800" dirty="0">
                <a:solidFill>
                  <a:srgbClr val="006F68"/>
                </a:solidFill>
                <a:latin typeface="楷体" panose="02010609060101010101" pitchFamily="49" charset="-122"/>
                <a:ea typeface="楷体" panose="02010609060101010101" pitchFamily="49" charset="-122"/>
              </a:rPr>
              <a:t>率显著降低，运维效率提升</a:t>
            </a:r>
            <a:r>
              <a:rPr lang="en-US" altLang="zh-CN" sz="2000" dirty="0">
                <a:solidFill>
                  <a:srgbClr val="006F68"/>
                </a:solidFill>
                <a:latin typeface="楷体" panose="02010609060101010101" pitchFamily="49" charset="-122"/>
                <a:ea typeface="楷体" panose="02010609060101010101" pitchFamily="49" charset="-122"/>
                <a:cs typeface="Microsoft Sans Serif" panose="020B0604020202020204" pitchFamily="34" charset="0"/>
              </a:rPr>
              <a:t>40</a:t>
            </a:r>
            <a:r>
              <a:rPr lang="zh-CN" altLang="zh-CN" sz="2000" dirty="0">
                <a:solidFill>
                  <a:srgbClr val="006F68"/>
                </a:solidFill>
                <a:latin typeface="楷体" panose="02010609060101010101" pitchFamily="49" charset="-122"/>
                <a:ea typeface="楷体" panose="02010609060101010101" pitchFamily="49" charset="-122"/>
                <a:cs typeface="Microsoft Sans Serif" panose="020B0604020202020204" pitchFamily="34" charset="0"/>
              </a:rPr>
              <a:t>%</a:t>
            </a:r>
            <a:r>
              <a:rPr lang="zh-CN" altLang="zh-CN" sz="1800" dirty="0">
                <a:solidFill>
                  <a:srgbClr val="006F68"/>
                </a:solidFill>
                <a:latin typeface="楷体" panose="02010609060101010101" pitchFamily="49" charset="-122"/>
                <a:ea typeface="楷体" panose="02010609060101010101" pitchFamily="49" charset="-122"/>
              </a:rPr>
              <a:t>以上。</a:t>
            </a:r>
            <a:endParaRPr lang="zh-CN" altLang="zh-CN" sz="1100" dirty="0">
              <a:solidFill>
                <a:srgbClr val="006F68"/>
              </a:solidFill>
              <a:latin typeface="楷体" panose="02010609060101010101" pitchFamily="49" charset="-122"/>
              <a:ea typeface="楷体" panose="02010609060101010101" pitchFamily="49" charset="-122"/>
            </a:endParaRPr>
          </a:p>
        </p:txBody>
      </p:sp>
      <p:pic>
        <p:nvPicPr>
          <p:cNvPr id="23559" name="object 17">
            <a:extLst>
              <a:ext uri="{FF2B5EF4-FFF2-40B4-BE49-F238E27FC236}">
                <a16:creationId xmlns:a16="http://schemas.microsoft.com/office/drawing/2014/main" id="{CF0C8CDF-A84E-E10F-0731-A439105C7A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5969000"/>
            <a:ext cx="10668000"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object 3">
            <a:extLst>
              <a:ext uri="{FF2B5EF4-FFF2-40B4-BE49-F238E27FC236}">
                <a16:creationId xmlns:a16="http://schemas.microsoft.com/office/drawing/2014/main" id="{4FFC0AC6-0285-6CF6-3C96-F9D30A26851D}"/>
              </a:ext>
            </a:extLst>
          </p:cNvPr>
          <p:cNvGrpSpPr>
            <a:grpSpLocks/>
          </p:cNvGrpSpPr>
          <p:nvPr/>
        </p:nvGrpSpPr>
        <p:grpSpPr bwMode="auto">
          <a:xfrm>
            <a:off x="6418284" y="1520825"/>
            <a:ext cx="4766000" cy="4064000"/>
            <a:chOff x="571499" y="1143005"/>
            <a:chExt cx="3810000" cy="3048000"/>
          </a:xfrm>
          <a:solidFill>
            <a:srgbClr val="006F68"/>
          </a:solidFill>
        </p:grpSpPr>
        <p:sp>
          <p:nvSpPr>
            <p:cNvPr id="4" name="object 4">
              <a:extLst>
                <a:ext uri="{FF2B5EF4-FFF2-40B4-BE49-F238E27FC236}">
                  <a16:creationId xmlns:a16="http://schemas.microsoft.com/office/drawing/2014/main" id="{271DED44-81E2-DBBA-CDD3-7EC65482BDA3}"/>
                </a:ext>
              </a:extLst>
            </p:cNvPr>
            <p:cNvSpPr>
              <a:spLocks/>
            </p:cNvSpPr>
            <p:nvPr/>
          </p:nvSpPr>
          <p:spPr bwMode="auto">
            <a:xfrm>
              <a:off x="571499" y="1143005"/>
              <a:ext cx="3810000" cy="3048000"/>
            </a:xfrm>
            <a:custGeom>
              <a:avLst/>
              <a:gdLst>
                <a:gd name="T0" fmla="*/ 3714749 w 3810000"/>
                <a:gd name="T1" fmla="*/ 3047999 h 3048000"/>
                <a:gd name="T2" fmla="*/ 95249 w 3810000"/>
                <a:gd name="T3" fmla="*/ 3047999 h 3048000"/>
                <a:gd name="T4" fmla="*/ 58174 w 3810000"/>
                <a:gd name="T5" fmla="*/ 3040514 h 3048000"/>
                <a:gd name="T6" fmla="*/ 27898 w 3810000"/>
                <a:gd name="T7" fmla="*/ 3020101 h 3048000"/>
                <a:gd name="T8" fmla="*/ 7485 w 3810000"/>
                <a:gd name="T9" fmla="*/ 2989825 h 3048000"/>
                <a:gd name="T10" fmla="*/ 0 w 3810000"/>
                <a:gd name="T11" fmla="*/ 2952749 h 3048000"/>
                <a:gd name="T12" fmla="*/ 0 w 3810000"/>
                <a:gd name="T13" fmla="*/ 95249 h 3048000"/>
                <a:gd name="T14" fmla="*/ 7485 w 3810000"/>
                <a:gd name="T15" fmla="*/ 58174 h 3048000"/>
                <a:gd name="T16" fmla="*/ 27898 w 3810000"/>
                <a:gd name="T17" fmla="*/ 27898 h 3048000"/>
                <a:gd name="T18" fmla="*/ 58174 w 3810000"/>
                <a:gd name="T19" fmla="*/ 7485 h 3048000"/>
                <a:gd name="T20" fmla="*/ 95249 w 3810000"/>
                <a:gd name="T21" fmla="*/ 0 h 3048000"/>
                <a:gd name="T22" fmla="*/ 3714749 w 3810000"/>
                <a:gd name="T23" fmla="*/ 0 h 3048000"/>
                <a:gd name="T24" fmla="*/ 3751825 w 3810000"/>
                <a:gd name="T25" fmla="*/ 7485 h 3048000"/>
                <a:gd name="T26" fmla="*/ 3782101 w 3810000"/>
                <a:gd name="T27" fmla="*/ 27898 h 3048000"/>
                <a:gd name="T28" fmla="*/ 3802514 w 3810000"/>
                <a:gd name="T29" fmla="*/ 58174 h 3048000"/>
                <a:gd name="T30" fmla="*/ 3809999 w 3810000"/>
                <a:gd name="T31" fmla="*/ 95249 h 3048000"/>
                <a:gd name="T32" fmla="*/ 3809999 w 3810000"/>
                <a:gd name="T33" fmla="*/ 2952749 h 3048000"/>
                <a:gd name="T34" fmla="*/ 3802514 w 3810000"/>
                <a:gd name="T35" fmla="*/ 2989825 h 3048000"/>
                <a:gd name="T36" fmla="*/ 3782101 w 3810000"/>
                <a:gd name="T37" fmla="*/ 3020101 h 3048000"/>
                <a:gd name="T38" fmla="*/ 3751825 w 3810000"/>
                <a:gd name="T39" fmla="*/ 3040514 h 3048000"/>
                <a:gd name="T40" fmla="*/ 3714749 w 3810000"/>
                <a:gd name="T41" fmla="*/ 304799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3714749" y="3047999"/>
                  </a:moveTo>
                  <a:lnTo>
                    <a:pt x="95249" y="3047999"/>
                  </a:lnTo>
                  <a:lnTo>
                    <a:pt x="58174" y="3040514"/>
                  </a:lnTo>
                  <a:lnTo>
                    <a:pt x="27898" y="3020101"/>
                  </a:lnTo>
                  <a:lnTo>
                    <a:pt x="7485" y="2989825"/>
                  </a:lnTo>
                  <a:lnTo>
                    <a:pt x="0" y="2952749"/>
                  </a:lnTo>
                  <a:lnTo>
                    <a:pt x="0" y="95249"/>
                  </a:ln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CN" altLang="en-US" sz="1867"/>
            </a:p>
          </p:txBody>
        </p:sp>
        <p:sp>
          <p:nvSpPr>
            <p:cNvPr id="5" name="object 5">
              <a:extLst>
                <a:ext uri="{FF2B5EF4-FFF2-40B4-BE49-F238E27FC236}">
                  <a16:creationId xmlns:a16="http://schemas.microsoft.com/office/drawing/2014/main" id="{61F0E7E2-926D-D2E9-6142-E426EDD3B230}"/>
                </a:ext>
              </a:extLst>
            </p:cNvPr>
            <p:cNvSpPr>
              <a:spLocks/>
            </p:cNvSpPr>
            <p:nvPr/>
          </p:nvSpPr>
          <p:spPr bwMode="auto">
            <a:xfrm>
              <a:off x="571499" y="1143005"/>
              <a:ext cx="3810000" cy="3048000"/>
            </a:xfrm>
            <a:custGeom>
              <a:avLst/>
              <a:gdLst>
                <a:gd name="T0" fmla="*/ 0 w 3810000"/>
                <a:gd name="T1" fmla="*/ 95249 h 3048000"/>
                <a:gd name="T2" fmla="*/ 7485 w 3810000"/>
                <a:gd name="T3" fmla="*/ 58174 h 3048000"/>
                <a:gd name="T4" fmla="*/ 27898 w 3810000"/>
                <a:gd name="T5" fmla="*/ 27898 h 3048000"/>
                <a:gd name="T6" fmla="*/ 58174 w 3810000"/>
                <a:gd name="T7" fmla="*/ 7485 h 3048000"/>
                <a:gd name="T8" fmla="*/ 95249 w 3810000"/>
                <a:gd name="T9" fmla="*/ 0 h 3048000"/>
                <a:gd name="T10" fmla="*/ 3714749 w 3810000"/>
                <a:gd name="T11" fmla="*/ 0 h 3048000"/>
                <a:gd name="T12" fmla="*/ 3751825 w 3810000"/>
                <a:gd name="T13" fmla="*/ 7485 h 3048000"/>
                <a:gd name="T14" fmla="*/ 3782101 w 3810000"/>
                <a:gd name="T15" fmla="*/ 27898 h 3048000"/>
                <a:gd name="T16" fmla="*/ 3802514 w 3810000"/>
                <a:gd name="T17" fmla="*/ 58174 h 3048000"/>
                <a:gd name="T18" fmla="*/ 3809999 w 3810000"/>
                <a:gd name="T19" fmla="*/ 95249 h 3048000"/>
                <a:gd name="T20" fmla="*/ 3809999 w 3810000"/>
                <a:gd name="T21" fmla="*/ 2952749 h 3048000"/>
                <a:gd name="T22" fmla="*/ 3802514 w 3810000"/>
                <a:gd name="T23" fmla="*/ 2989825 h 3048000"/>
                <a:gd name="T24" fmla="*/ 3782101 w 3810000"/>
                <a:gd name="T25" fmla="*/ 3020101 h 3048000"/>
                <a:gd name="T26" fmla="*/ 3751825 w 3810000"/>
                <a:gd name="T27" fmla="*/ 3040514 h 3048000"/>
                <a:gd name="T28" fmla="*/ 3714749 w 3810000"/>
                <a:gd name="T29" fmla="*/ 3047999 h 3048000"/>
                <a:gd name="T30" fmla="*/ 95249 w 3810000"/>
                <a:gd name="T31" fmla="*/ 3047999 h 3048000"/>
                <a:gd name="T32" fmla="*/ 58174 w 3810000"/>
                <a:gd name="T33" fmla="*/ 3040514 h 3048000"/>
                <a:gd name="T34" fmla="*/ 27898 w 3810000"/>
                <a:gd name="T35" fmla="*/ 3020101 h 3048000"/>
                <a:gd name="T36" fmla="*/ 7485 w 3810000"/>
                <a:gd name="T37" fmla="*/ 2989825 h 3048000"/>
                <a:gd name="T38" fmla="*/ 0 w 3810000"/>
                <a:gd name="T39" fmla="*/ 2952749 h 3048000"/>
                <a:gd name="T40" fmla="*/ 0 w 3810000"/>
                <a:gd name="T41" fmla="*/ 95249 h 304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10000" h="3048000">
                  <a:moveTo>
                    <a:pt x="0" y="95249"/>
                  </a:moveTo>
                  <a:lnTo>
                    <a:pt x="7485" y="58174"/>
                  </a:lnTo>
                  <a:lnTo>
                    <a:pt x="27898" y="27898"/>
                  </a:lnTo>
                  <a:lnTo>
                    <a:pt x="58174" y="7485"/>
                  </a:lnTo>
                  <a:lnTo>
                    <a:pt x="95249" y="0"/>
                  </a:lnTo>
                  <a:lnTo>
                    <a:pt x="3714749" y="0"/>
                  </a:lnTo>
                  <a:lnTo>
                    <a:pt x="3751825" y="7485"/>
                  </a:lnTo>
                  <a:lnTo>
                    <a:pt x="3782101" y="27898"/>
                  </a:lnTo>
                  <a:lnTo>
                    <a:pt x="3802514" y="58174"/>
                  </a:lnTo>
                  <a:lnTo>
                    <a:pt x="3809999" y="95249"/>
                  </a:lnTo>
                  <a:lnTo>
                    <a:pt x="3809999" y="2952749"/>
                  </a:lnTo>
                  <a:lnTo>
                    <a:pt x="3802514" y="2989825"/>
                  </a:lnTo>
                  <a:lnTo>
                    <a:pt x="3782101" y="3020101"/>
                  </a:lnTo>
                  <a:lnTo>
                    <a:pt x="3751825" y="3040514"/>
                  </a:lnTo>
                  <a:lnTo>
                    <a:pt x="3714749" y="3047999"/>
                  </a:lnTo>
                  <a:lnTo>
                    <a:pt x="95249" y="3047999"/>
                  </a:lnTo>
                  <a:lnTo>
                    <a:pt x="58174" y="3040514"/>
                  </a:lnTo>
                  <a:lnTo>
                    <a:pt x="27898" y="3020101"/>
                  </a:lnTo>
                  <a:lnTo>
                    <a:pt x="7485" y="2989825"/>
                  </a:lnTo>
                  <a:lnTo>
                    <a:pt x="0" y="2952749"/>
                  </a:lnTo>
                  <a:lnTo>
                    <a:pt x="0" y="95249"/>
                  </a:lnTo>
                  <a:close/>
                </a:path>
              </a:pathLst>
            </a:custGeom>
            <a:grpFill/>
            <a:ln w="9524">
              <a:solidFill>
                <a:srgbClr val="3A86FF"/>
              </a:solidFill>
              <a:round/>
              <a:headEnd/>
              <a:tailEnd/>
            </a:ln>
          </p:spPr>
          <p:txBody>
            <a:bodyPr lIns="0" tIns="0" rIns="0" bIns="0"/>
            <a:lstStyle/>
            <a:p>
              <a:endParaRPr lang="zh-CN" altLang="en-US" sz="1867"/>
            </a:p>
          </p:txBody>
        </p:sp>
      </p:grpSp>
      <p:pic>
        <p:nvPicPr>
          <p:cNvPr id="11" name="图片 10">
            <a:extLst>
              <a:ext uri="{FF2B5EF4-FFF2-40B4-BE49-F238E27FC236}">
                <a16:creationId xmlns:a16="http://schemas.microsoft.com/office/drawing/2014/main" id="{EA1BF9E2-4352-7691-4D27-26C19900B67E}"/>
              </a:ext>
            </a:extLst>
          </p:cNvPr>
          <p:cNvPicPr>
            <a:picLocks noChangeAspect="1"/>
          </p:cNvPicPr>
          <p:nvPr/>
        </p:nvPicPr>
        <p:blipFill>
          <a:blip r:embed="rId6"/>
          <a:stretch>
            <a:fillRect/>
          </a:stretch>
        </p:blipFill>
        <p:spPr>
          <a:xfrm>
            <a:off x="6938531" y="1606636"/>
            <a:ext cx="3665781" cy="1705795"/>
          </a:xfrm>
          <a:prstGeom prst="rect">
            <a:avLst/>
          </a:prstGeom>
        </p:spPr>
      </p:pic>
      <p:pic>
        <p:nvPicPr>
          <p:cNvPr id="14" name="图片 13">
            <a:extLst>
              <a:ext uri="{FF2B5EF4-FFF2-40B4-BE49-F238E27FC236}">
                <a16:creationId xmlns:a16="http://schemas.microsoft.com/office/drawing/2014/main" id="{11E71B72-32B6-DA51-F4D8-70749597A97C}"/>
              </a:ext>
            </a:extLst>
          </p:cNvPr>
          <p:cNvPicPr>
            <a:picLocks noChangeAspect="1"/>
          </p:cNvPicPr>
          <p:nvPr/>
        </p:nvPicPr>
        <p:blipFill>
          <a:blip r:embed="rId7"/>
          <a:stretch>
            <a:fillRect/>
          </a:stretch>
        </p:blipFill>
        <p:spPr>
          <a:xfrm>
            <a:off x="10706984" y="81892"/>
            <a:ext cx="1314763" cy="873457"/>
          </a:xfrm>
          <a:prstGeom prst="rect">
            <a:avLst/>
          </a:prstGeom>
        </p:spPr>
      </p:pic>
      <p:pic>
        <p:nvPicPr>
          <p:cNvPr id="17" name="图片 16">
            <a:extLst>
              <a:ext uri="{FF2B5EF4-FFF2-40B4-BE49-F238E27FC236}">
                <a16:creationId xmlns:a16="http://schemas.microsoft.com/office/drawing/2014/main" id="{9175529F-1FCC-2F43-6738-0F672563D511}"/>
              </a:ext>
            </a:extLst>
          </p:cNvPr>
          <p:cNvPicPr>
            <a:picLocks noChangeAspect="1"/>
          </p:cNvPicPr>
          <p:nvPr/>
        </p:nvPicPr>
        <p:blipFill>
          <a:blip r:embed="rId8"/>
          <a:stretch>
            <a:fillRect/>
          </a:stretch>
        </p:blipFill>
        <p:spPr>
          <a:xfrm>
            <a:off x="6938529" y="3429003"/>
            <a:ext cx="1118771" cy="1988924"/>
          </a:xfrm>
          <a:prstGeom prst="rect">
            <a:avLst/>
          </a:prstGeom>
        </p:spPr>
      </p:pic>
      <p:pic>
        <p:nvPicPr>
          <p:cNvPr id="19" name="图片 18">
            <a:extLst>
              <a:ext uri="{FF2B5EF4-FFF2-40B4-BE49-F238E27FC236}">
                <a16:creationId xmlns:a16="http://schemas.microsoft.com/office/drawing/2014/main" id="{763CE64F-17CC-18AE-287F-7A33D7788193}"/>
              </a:ext>
            </a:extLst>
          </p:cNvPr>
          <p:cNvPicPr>
            <a:picLocks noChangeAspect="1"/>
          </p:cNvPicPr>
          <p:nvPr/>
        </p:nvPicPr>
        <p:blipFill>
          <a:blip r:embed="rId9"/>
          <a:stretch>
            <a:fillRect/>
          </a:stretch>
        </p:blipFill>
        <p:spPr>
          <a:xfrm>
            <a:off x="8229584" y="3443097"/>
            <a:ext cx="1144851" cy="1974833"/>
          </a:xfrm>
          <a:prstGeom prst="rect">
            <a:avLst/>
          </a:prstGeom>
        </p:spPr>
      </p:pic>
      <p:pic>
        <p:nvPicPr>
          <p:cNvPr id="21" name="图片 20">
            <a:extLst>
              <a:ext uri="{FF2B5EF4-FFF2-40B4-BE49-F238E27FC236}">
                <a16:creationId xmlns:a16="http://schemas.microsoft.com/office/drawing/2014/main" id="{D6F84CC4-4192-708D-3810-5E6713382E28}"/>
              </a:ext>
            </a:extLst>
          </p:cNvPr>
          <p:cNvPicPr>
            <a:picLocks noChangeAspect="1"/>
          </p:cNvPicPr>
          <p:nvPr/>
        </p:nvPicPr>
        <p:blipFill>
          <a:blip r:embed="rId10"/>
          <a:stretch>
            <a:fillRect/>
          </a:stretch>
        </p:blipFill>
        <p:spPr>
          <a:xfrm>
            <a:off x="9582049" y="3443097"/>
            <a:ext cx="1144851" cy="1974833"/>
          </a:xfrm>
          <a:prstGeom prst="rect">
            <a:avLst/>
          </a:prstGeom>
        </p:spPr>
      </p:pic>
      <p:sp>
        <p:nvSpPr>
          <p:cNvPr id="8" name="文本框 7">
            <a:extLst>
              <a:ext uri="{FF2B5EF4-FFF2-40B4-BE49-F238E27FC236}">
                <a16:creationId xmlns:a16="http://schemas.microsoft.com/office/drawing/2014/main" id="{E6EE0F52-3DF8-C9AF-5087-9D79CA5BBFAC}"/>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extLst>
      <p:ext uri="{BB962C8B-B14F-4D97-AF65-F5344CB8AC3E}">
        <p14:creationId xmlns:p14="http://schemas.microsoft.com/office/powerpoint/2010/main" val="2044124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AutoShape 2"/>
          <p:cNvSpPr/>
          <p:nvPr/>
        </p:nvSpPr>
        <p:spPr>
          <a:xfrm>
            <a:off x="762000" y="635000"/>
            <a:ext cx="10668000" cy="508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zh-CN" altLang="en-US" sz="3600" b="1" dirty="0">
                <a:solidFill>
                  <a:srgbClr val="006F68"/>
                </a:solidFill>
                <a:latin typeface="Noto Sans SC"/>
                <a:sym typeface="Noto Sans SC"/>
              </a:rPr>
              <a:t>工作花絮</a:t>
            </a:r>
            <a:endParaRPr lang="en-US" sz="1100" dirty="0">
              <a:solidFill>
                <a:srgbClr val="006F68"/>
              </a:solidFill>
            </a:endParaRPr>
          </a:p>
        </p:txBody>
      </p:sp>
      <p:sp>
        <p:nvSpPr>
          <p:cNvPr id="3" name="AutoShape 3"/>
          <p:cNvSpPr/>
          <p:nvPr/>
        </p:nvSpPr>
        <p:spPr>
          <a:xfrm>
            <a:off x="762000" y="1270000"/>
            <a:ext cx="762000" cy="50800"/>
          </a:xfrm>
          <a:prstGeom prst="roundRect">
            <a:avLst>
              <a:gd name="adj" fmla="val 0"/>
            </a:avLst>
          </a:prstGeom>
          <a:solidFill>
            <a:srgbClr val="00D4FF">
              <a:alpha val="100000"/>
            </a:srgbClr>
          </a:solidFill>
          <a:ln w="25400" cap="flat" cmpd="sng">
            <a:noFill/>
            <a:prstDash val="solid"/>
            <a:round/>
          </a:ln>
        </p:spPr>
        <p:txBody>
          <a:bodyPr vert="horz" wrap="square" lIns="63500" tIns="63500" rIns="63500" bIns="63500" rtlCol="0" anchor="ctr"/>
          <a:lstStyle/>
          <a:p>
            <a:pPr algn="ctr">
              <a:defRPr/>
            </a:pPr>
            <a:endParaRPr sz="1051" dirty="0"/>
          </a:p>
        </p:txBody>
      </p:sp>
      <p:pic>
        <p:nvPicPr>
          <p:cNvPr id="5" name="Picture 5"/>
          <p:cNvPicPr>
            <a:picLocks noChangeAspect="1"/>
          </p:cNvPicPr>
          <p:nvPr/>
        </p:nvPicPr>
        <p:blipFill>
          <a:blip r:embed="rId3"/>
          <a:srcRect/>
          <a:stretch>
            <a:fillRect/>
          </a:stretch>
        </p:blipFill>
        <p:spPr>
          <a:xfrm>
            <a:off x="4443905" y="889000"/>
            <a:ext cx="2540000" cy="1905000"/>
          </a:xfrm>
          <a:prstGeom prst="roundRect">
            <a:avLst>
              <a:gd name="adj" fmla="val 6666"/>
            </a:avLst>
          </a:prstGeom>
          <a:noFill/>
          <a:ln w="12700" cap="flat" cmpd="sng">
            <a:solidFill>
              <a:srgbClr val="00D4FF">
                <a:alpha val="30000"/>
              </a:srgbClr>
            </a:solidFill>
            <a:prstDash val="solid"/>
            <a:round/>
          </a:ln>
          <a:effectLst>
            <a:outerShdw blurRad="127000" dist="63500" dir="2700000" algn="tl" rotWithShape="0">
              <a:srgbClr val="000000">
                <a:alpha val="30000"/>
              </a:srgbClr>
            </a:outerShdw>
          </a:effectLst>
        </p:spPr>
      </p:pic>
      <p:sp>
        <p:nvSpPr>
          <p:cNvPr id="11" name="AutoShape 11"/>
          <p:cNvSpPr/>
          <p:nvPr/>
        </p:nvSpPr>
        <p:spPr>
          <a:xfrm>
            <a:off x="0" y="6604000"/>
            <a:ext cx="12192000" cy="254000"/>
          </a:xfrm>
          <a:prstGeom prst="roundRect">
            <a:avLst>
              <a:gd name="adj" fmla="val 0"/>
            </a:avLst>
          </a:prstGeom>
          <a:solidFill>
            <a:srgbClr val="00D4FF">
              <a:alpha val="20000"/>
            </a:srgbClr>
          </a:solidFill>
          <a:ln w="25400" cap="flat" cmpd="sng">
            <a:noFill/>
            <a:prstDash val="solid"/>
            <a:round/>
          </a:ln>
        </p:spPr>
        <p:txBody>
          <a:bodyPr vert="horz" wrap="square" lIns="63500" tIns="63500" rIns="63500" bIns="63500" rtlCol="0" anchor="ctr"/>
          <a:lstStyle/>
          <a:p>
            <a:pPr algn="ctr">
              <a:defRPr/>
            </a:pPr>
            <a:endParaRPr sz="1051" dirty="0"/>
          </a:p>
        </p:txBody>
      </p:sp>
      <p:sp>
        <p:nvSpPr>
          <p:cNvPr id="12" name="文本框 11">
            <a:extLst>
              <a:ext uri="{FF2B5EF4-FFF2-40B4-BE49-F238E27FC236}">
                <a16:creationId xmlns:a16="http://schemas.microsoft.com/office/drawing/2014/main" id="{D86DF79F-9BBC-152C-45DB-3B024EEBE103}"/>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8022" y="3688657"/>
            <a:ext cx="2258647" cy="1693323"/>
          </a:xfrm>
          <a:prstGeom prst="roundRect">
            <a:avLst>
              <a:gd name="adj" fmla="val 6666"/>
            </a:avLst>
          </a:prstGeom>
          <a:noFill/>
          <a:ln w="12700" cap="flat" cmpd="sng">
            <a:solidFill>
              <a:srgbClr val="00D4FF">
                <a:alpha val="30000"/>
              </a:srgbClr>
            </a:solidFill>
            <a:prstDash val="solid"/>
            <a:round/>
          </a:ln>
          <a:effectLst>
            <a:outerShdw blurRad="127000" dist="63500" dir="2700000" algn="tl" rotWithShape="0">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741" y="4119480"/>
            <a:ext cx="2349075" cy="1761115"/>
          </a:xfrm>
          <a:prstGeom prst="roundRect">
            <a:avLst>
              <a:gd name="adj" fmla="val 6666"/>
            </a:avLst>
          </a:prstGeom>
          <a:noFill/>
          <a:ln w="12700" cap="flat" cmpd="sng">
            <a:solidFill>
              <a:srgbClr val="00D4FF">
                <a:alpha val="30000"/>
              </a:srgbClr>
            </a:solidFill>
            <a:prstDash val="solid"/>
            <a:round/>
          </a:ln>
          <a:effectLst>
            <a:outerShdw blurRad="127000" dist="63500" dir="2700000" algn="tl" rotWithShape="0">
              <a:srgbClr val="000000">
                <a:alpha val="30000"/>
              </a:srgbClr>
            </a:outerShdw>
          </a:effectLst>
          <a:extLst>
            <a:ext uri="{909E8E84-426E-40DD-AFC4-6F175D3DCCD1}">
              <a14:hiddenFill xmlns:a14="http://schemas.microsoft.com/office/drawing/2010/main">
                <a:solidFill>
                  <a:schemeClr val="accent1"/>
                </a:solidFill>
              </a14:hiddenFill>
            </a:ext>
          </a:extLst>
        </p:spPr>
      </p:pic>
      <p:pic>
        <p:nvPicPr>
          <p:cNvPr id="14" name="图片 13" descr="G:\软件内存\WeChat Files\wxid_s4ura72qtwhl22\FileStorage\Temp\cc59acfc98d9bee091c42a131f46e17.jpg"/>
          <p:cNvPicPr/>
          <p:nvPr/>
        </p:nvPicPr>
        <p:blipFill rotWithShape="1">
          <a:blip r:embed="rId6" cstate="print">
            <a:extLst>
              <a:ext uri="{28A0092B-C50C-407E-A947-70E740481C1C}">
                <a14:useLocalDpi xmlns:a14="http://schemas.microsoft.com/office/drawing/2010/main" val="0"/>
              </a:ext>
            </a:extLst>
          </a:blip>
          <a:srcRect b="8250"/>
          <a:stretch/>
        </p:blipFill>
        <p:spPr bwMode="auto">
          <a:xfrm>
            <a:off x="9159124" y="889005"/>
            <a:ext cx="2046187" cy="2260247"/>
          </a:xfrm>
          <a:prstGeom prst="roundRect">
            <a:avLst>
              <a:gd name="adj" fmla="val 6666"/>
            </a:avLst>
          </a:prstGeom>
          <a:noFill/>
          <a:ln w="12700" cap="flat" cmpd="sng">
            <a:solidFill>
              <a:srgbClr val="00D4FF">
                <a:alpha val="30000"/>
              </a:srgbClr>
            </a:solidFill>
            <a:prstDash val="solid"/>
            <a:round/>
          </a:ln>
          <a:effectLst>
            <a:outerShdw blurRad="127000" dist="63500" dir="2700000" algn="tl" rotWithShape="0">
              <a:srgbClr val="000000">
                <a:alpha val="30000"/>
              </a:srgbClr>
            </a:outerShdw>
          </a:effec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935238" y="1430749"/>
            <a:ext cx="1768711" cy="2358281"/>
          </a:xfrm>
          <a:prstGeom prst="roundRect">
            <a:avLst>
              <a:gd name="adj" fmla="val 6666"/>
            </a:avLst>
          </a:prstGeom>
          <a:noFill/>
          <a:ln w="12700" cap="flat" cmpd="sng">
            <a:solidFill>
              <a:srgbClr val="00D4FF">
                <a:alpha val="30000"/>
              </a:srgbClr>
            </a:solidFill>
            <a:prstDash val="solid"/>
            <a:round/>
          </a:ln>
          <a:effectLst>
            <a:outerShdw blurRad="127000" dist="63500" dir="2700000" algn="tl" rotWithShape="0">
              <a:srgbClr val="000000">
                <a:alpha val="30000"/>
              </a:srgbClr>
            </a:outerShdw>
          </a:effectLst>
          <a:extLst>
            <a:ext uri="{909E8E84-426E-40DD-AFC4-6F175D3DCCD1}">
              <a14:hiddenFill xmlns:a14="http://schemas.microsoft.com/office/drawing/2010/main">
                <a:solidFill>
                  <a:schemeClr val="accent1"/>
                </a:solidFill>
              </a14:hiddenFill>
            </a:ext>
          </a:extLst>
        </p:spPr>
      </p:pic>
      <p:sp>
        <p:nvSpPr>
          <p:cNvPr id="9" name="矩形 8"/>
          <p:cNvSpPr/>
          <p:nvPr/>
        </p:nvSpPr>
        <p:spPr>
          <a:xfrm>
            <a:off x="4847496" y="2893312"/>
            <a:ext cx="1840523" cy="264303"/>
          </a:xfrm>
          <a:prstGeom prst="rect">
            <a:avLst/>
          </a:prstGeom>
        </p:spPr>
        <p:txBody>
          <a:bodyPr wrap="square">
            <a:spAutoFit/>
          </a:bodyPr>
          <a:lstStyle/>
          <a:p>
            <a:pPr eaLnBrk="1" hangingPunct="1">
              <a:lnSpc>
                <a:spcPct val="123000"/>
              </a:lnSpc>
            </a:pPr>
            <a:r>
              <a:rPr lang="zh-CN" altLang="en-US" sz="1051" b="1" dirty="0">
                <a:solidFill>
                  <a:srgbClr val="006F68"/>
                </a:solidFill>
                <a:latin typeface="楷体" panose="02010609060101010101" pitchFamily="49" charset="-122"/>
                <a:ea typeface="楷体" panose="02010609060101010101" pitchFamily="49" charset="-122"/>
              </a:rPr>
              <a:t>深耕产线</a:t>
            </a:r>
            <a:r>
              <a:rPr lang="en-US" altLang="zh-CN" sz="1051" b="1" dirty="0">
                <a:solidFill>
                  <a:srgbClr val="006F68"/>
                </a:solidFill>
                <a:latin typeface="楷体" panose="02010609060101010101" pitchFamily="49" charset="-122"/>
                <a:ea typeface="楷体" panose="02010609060101010101" pitchFamily="49" charset="-122"/>
              </a:rPr>
              <a:t>·</a:t>
            </a:r>
            <a:r>
              <a:rPr lang="zh-CN" altLang="en-US" sz="1051" b="1" dirty="0">
                <a:solidFill>
                  <a:srgbClr val="006F68"/>
                </a:solidFill>
                <a:latin typeface="楷体" panose="02010609060101010101" pitchFamily="49" charset="-122"/>
                <a:ea typeface="楷体" panose="02010609060101010101" pitchFamily="49" charset="-122"/>
              </a:rPr>
              <a:t>技术交流</a:t>
            </a:r>
          </a:p>
        </p:txBody>
      </p:sp>
      <p:sp>
        <p:nvSpPr>
          <p:cNvPr id="13" name="矩形 12"/>
          <p:cNvSpPr/>
          <p:nvPr/>
        </p:nvSpPr>
        <p:spPr>
          <a:xfrm>
            <a:off x="956610" y="3940810"/>
            <a:ext cx="1799495" cy="264303"/>
          </a:xfrm>
          <a:prstGeom prst="rect">
            <a:avLst/>
          </a:prstGeom>
        </p:spPr>
        <p:txBody>
          <a:bodyPr wrap="square">
            <a:spAutoFit/>
          </a:bodyPr>
          <a:lstStyle/>
          <a:p>
            <a:pPr eaLnBrk="1" hangingPunct="1">
              <a:lnSpc>
                <a:spcPct val="123000"/>
              </a:lnSpc>
            </a:pPr>
            <a:r>
              <a:rPr lang="zh-CN" altLang="en-US" sz="1051" b="1" dirty="0">
                <a:solidFill>
                  <a:srgbClr val="006F68"/>
                </a:solidFill>
                <a:latin typeface="楷体" panose="02010609060101010101" pitchFamily="49" charset="-122"/>
                <a:ea typeface="楷体" panose="02010609060101010101" pitchFamily="49" charset="-122"/>
              </a:rPr>
              <a:t>携手交大</a:t>
            </a:r>
            <a:r>
              <a:rPr lang="en-US" altLang="zh-CN" sz="1051" b="1" dirty="0">
                <a:solidFill>
                  <a:srgbClr val="006F68"/>
                </a:solidFill>
                <a:latin typeface="楷体" panose="02010609060101010101" pitchFamily="49" charset="-122"/>
                <a:ea typeface="楷体" panose="02010609060101010101" pitchFamily="49" charset="-122"/>
              </a:rPr>
              <a:t>·</a:t>
            </a:r>
            <a:r>
              <a:rPr lang="zh-CN" altLang="en-US" sz="1051" b="1" dirty="0">
                <a:solidFill>
                  <a:srgbClr val="006F68"/>
                </a:solidFill>
                <a:latin typeface="楷体" panose="02010609060101010101" pitchFamily="49" charset="-122"/>
                <a:ea typeface="楷体" panose="02010609060101010101" pitchFamily="49" charset="-122"/>
              </a:rPr>
              <a:t>联合攻关</a:t>
            </a:r>
          </a:p>
        </p:txBody>
      </p:sp>
      <p:sp>
        <p:nvSpPr>
          <p:cNvPr id="15" name="矩形 14"/>
          <p:cNvSpPr/>
          <p:nvPr/>
        </p:nvSpPr>
        <p:spPr>
          <a:xfrm>
            <a:off x="9282474" y="3250655"/>
            <a:ext cx="1799495" cy="264303"/>
          </a:xfrm>
          <a:prstGeom prst="rect">
            <a:avLst/>
          </a:prstGeom>
        </p:spPr>
        <p:txBody>
          <a:bodyPr wrap="square">
            <a:spAutoFit/>
          </a:bodyPr>
          <a:lstStyle/>
          <a:p>
            <a:pPr eaLnBrk="1" hangingPunct="1">
              <a:lnSpc>
                <a:spcPct val="123000"/>
              </a:lnSpc>
            </a:pPr>
            <a:r>
              <a:rPr lang="zh-CN" altLang="en-US" sz="1051" b="1" dirty="0">
                <a:solidFill>
                  <a:srgbClr val="006F68"/>
                </a:solidFill>
                <a:latin typeface="楷体" panose="02010609060101010101" pitchFamily="49" charset="-122"/>
                <a:ea typeface="楷体" panose="02010609060101010101" pitchFamily="49" charset="-122"/>
              </a:rPr>
              <a:t>试飞实测</a:t>
            </a:r>
            <a:r>
              <a:rPr lang="en-US" altLang="zh-CN" sz="1051" b="1" dirty="0">
                <a:solidFill>
                  <a:srgbClr val="006F68"/>
                </a:solidFill>
                <a:latin typeface="楷体" panose="02010609060101010101" pitchFamily="49" charset="-122"/>
                <a:ea typeface="楷体" panose="02010609060101010101" pitchFamily="49" charset="-122"/>
              </a:rPr>
              <a:t>·</a:t>
            </a:r>
            <a:r>
              <a:rPr lang="zh-CN" altLang="en-US" sz="1051" b="1" dirty="0">
                <a:solidFill>
                  <a:srgbClr val="006F68"/>
                </a:solidFill>
                <a:latin typeface="楷体" panose="02010609060101010101" pitchFamily="49" charset="-122"/>
                <a:ea typeface="楷体" panose="02010609060101010101" pitchFamily="49" charset="-122"/>
              </a:rPr>
              <a:t>性能验证</a:t>
            </a:r>
          </a:p>
        </p:txBody>
      </p:sp>
      <p:sp>
        <p:nvSpPr>
          <p:cNvPr id="16" name="矩形 15"/>
          <p:cNvSpPr/>
          <p:nvPr/>
        </p:nvSpPr>
        <p:spPr>
          <a:xfrm>
            <a:off x="3394535" y="5880595"/>
            <a:ext cx="1799495" cy="264303"/>
          </a:xfrm>
          <a:prstGeom prst="rect">
            <a:avLst/>
          </a:prstGeom>
        </p:spPr>
        <p:txBody>
          <a:bodyPr wrap="square">
            <a:spAutoFit/>
          </a:bodyPr>
          <a:lstStyle/>
          <a:p>
            <a:pPr eaLnBrk="1" hangingPunct="1">
              <a:lnSpc>
                <a:spcPct val="123000"/>
              </a:lnSpc>
            </a:pPr>
            <a:r>
              <a:rPr lang="zh-CN" altLang="en-US" sz="1051" b="1" dirty="0">
                <a:solidFill>
                  <a:srgbClr val="006F68"/>
                </a:solidFill>
                <a:latin typeface="楷体" panose="02010609060101010101" pitchFamily="49" charset="-122"/>
                <a:ea typeface="楷体" panose="02010609060101010101" pitchFamily="49" charset="-122"/>
              </a:rPr>
              <a:t>奔赴现场</a:t>
            </a:r>
            <a:r>
              <a:rPr lang="en-US" altLang="zh-CN" sz="1051" b="1" dirty="0">
                <a:solidFill>
                  <a:srgbClr val="006F68"/>
                </a:solidFill>
                <a:latin typeface="楷体" panose="02010609060101010101" pitchFamily="49" charset="-122"/>
                <a:ea typeface="楷体" panose="02010609060101010101" pitchFamily="49" charset="-122"/>
              </a:rPr>
              <a:t>·</a:t>
            </a:r>
            <a:r>
              <a:rPr lang="zh-CN" altLang="en-US" sz="1051" b="1" dirty="0">
                <a:solidFill>
                  <a:srgbClr val="006F68"/>
                </a:solidFill>
                <a:latin typeface="楷体" panose="02010609060101010101" pitchFamily="49" charset="-122"/>
                <a:ea typeface="楷体" panose="02010609060101010101" pitchFamily="49" charset="-122"/>
              </a:rPr>
              <a:t>精准调试</a:t>
            </a:r>
          </a:p>
        </p:txBody>
      </p:sp>
      <p:sp>
        <p:nvSpPr>
          <p:cNvPr id="17" name="矩形 16"/>
          <p:cNvSpPr/>
          <p:nvPr/>
        </p:nvSpPr>
        <p:spPr>
          <a:xfrm>
            <a:off x="6917095" y="5450094"/>
            <a:ext cx="1396536" cy="264303"/>
          </a:xfrm>
          <a:prstGeom prst="rect">
            <a:avLst/>
          </a:prstGeom>
        </p:spPr>
        <p:txBody>
          <a:bodyPr wrap="none">
            <a:spAutoFit/>
          </a:bodyPr>
          <a:lstStyle/>
          <a:p>
            <a:pPr eaLnBrk="1" hangingPunct="1">
              <a:lnSpc>
                <a:spcPct val="123000"/>
              </a:lnSpc>
            </a:pPr>
            <a:r>
              <a:rPr lang="zh-CN" altLang="en-US" sz="1051" b="1" dirty="0">
                <a:solidFill>
                  <a:srgbClr val="006F68"/>
                </a:solidFill>
                <a:latin typeface="楷体" panose="02010609060101010101" pitchFamily="49" charset="-122"/>
                <a:ea typeface="楷体" panose="02010609060101010101" pitchFamily="49" charset="-122"/>
              </a:rPr>
              <a:t>圆满验收</a:t>
            </a:r>
            <a:r>
              <a:rPr lang="en-US" altLang="zh-CN" sz="1051" b="1" dirty="0">
                <a:solidFill>
                  <a:srgbClr val="006F68"/>
                </a:solidFill>
                <a:latin typeface="楷体" panose="02010609060101010101" pitchFamily="49" charset="-122"/>
                <a:ea typeface="楷体" panose="02010609060101010101" pitchFamily="49" charset="-122"/>
              </a:rPr>
              <a:t>·</a:t>
            </a:r>
            <a:r>
              <a:rPr lang="zh-CN" altLang="en-US" sz="1051" b="1" dirty="0">
                <a:solidFill>
                  <a:srgbClr val="006F68"/>
                </a:solidFill>
                <a:latin typeface="楷体" panose="02010609060101010101" pitchFamily="49" charset="-122"/>
                <a:ea typeface="楷体" panose="02010609060101010101" pitchFamily="49" charset="-122"/>
              </a:rPr>
              <a:t>成果交付</a:t>
            </a:r>
            <a:endParaRPr lang="zh-CN" altLang="zh-CN" sz="1051" b="1" dirty="0">
              <a:solidFill>
                <a:srgbClr val="006F68"/>
              </a:solidFill>
              <a:latin typeface="楷体" panose="02010609060101010101" pitchFamily="49" charset="-122"/>
              <a:ea typeface="楷体" panose="02010609060101010101" pitchFamily="49" charset="-122"/>
            </a:endParaRPr>
          </a:p>
        </p:txBody>
      </p:sp>
      <p:pic>
        <p:nvPicPr>
          <p:cNvPr id="4" name="图片 3">
            <a:extLst>
              <a:ext uri="{FF2B5EF4-FFF2-40B4-BE49-F238E27FC236}">
                <a16:creationId xmlns:a16="http://schemas.microsoft.com/office/drawing/2014/main" id="{C683139B-9EF2-EFE3-52C2-19AEF581C5A8}"/>
              </a:ext>
            </a:extLst>
          </p:cNvPr>
          <p:cNvPicPr>
            <a:picLocks noChangeAspect="1"/>
          </p:cNvPicPr>
          <p:nvPr/>
        </p:nvPicPr>
        <p:blipFill>
          <a:blip r:embed="rId8"/>
          <a:stretch>
            <a:fillRect/>
          </a:stretch>
        </p:blipFill>
        <p:spPr>
          <a:xfrm>
            <a:off x="10706984" y="81892"/>
            <a:ext cx="1314763" cy="87345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46000"/>
            <a:lum/>
            <a:extLst>
              <a:ext uri="{BEBA8EAE-BF5A-486C-A8C5-ECC9F3942E4B}">
                <a14:imgProps xmlns:a14="http://schemas.microsoft.com/office/drawing/2010/main">
                  <a14:imgLayer r:embed="rId4">
                    <a14:imgEffect>
                      <a14:sharpenSoften amount="-26000"/>
                    </a14:imgEffect>
                    <a14:imgEffect>
                      <a14:brightnessContrast bright="-1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AutoShape 3"/>
          <p:cNvSpPr/>
          <p:nvPr/>
        </p:nvSpPr>
        <p:spPr>
          <a:xfrm>
            <a:off x="0" y="2032000"/>
            <a:ext cx="12192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05</a:t>
            </a:r>
            <a:endParaRPr lang="en-US" sz="32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sp>
        <p:nvSpPr>
          <p:cNvPr id="4" name="AutoShape 4"/>
          <p:cNvSpPr/>
          <p:nvPr/>
        </p:nvSpPr>
        <p:spPr>
          <a:xfrm>
            <a:off x="0" y="2921000"/>
            <a:ext cx="12192000" cy="635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未来展望</a:t>
            </a:r>
            <a:endParaRPr lang="en-US" sz="32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5" name="Connector 5"/>
          <p:cNvCxnSpPr/>
          <p:nvPr/>
        </p:nvCxnSpPr>
        <p:spPr>
          <a:xfrm rot="-34369">
            <a:off x="5461037" y="3676655"/>
            <a:ext cx="1270255" cy="12700"/>
          </a:xfrm>
          <a:prstGeom prst="straightConnector1">
            <a:avLst/>
          </a:prstGeom>
          <a:solidFill>
            <a:srgbClr val="DEE0E3">
              <a:alpha val="100000"/>
            </a:srgbClr>
          </a:solidFill>
          <a:ln w="25400" cap="flat" cmpd="sng">
            <a:solidFill>
              <a:srgbClr val="00D4FF">
                <a:alpha val="100000"/>
              </a:srgbClr>
            </a:solidFill>
            <a:prstDash val="solid"/>
            <a:round/>
            <a:headEnd type="none" w="lg" len="lg"/>
            <a:tailEnd type="none" w="lg" len="lg"/>
          </a:ln>
        </p:spPr>
      </p:cxnSp>
      <p:sp>
        <p:nvSpPr>
          <p:cNvPr id="6" name="AutoShape 6"/>
          <p:cNvSpPr/>
          <p:nvPr/>
        </p:nvSpPr>
        <p:spPr>
          <a:xfrm>
            <a:off x="0" y="3873500"/>
            <a:ext cx="12192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1600"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持续创新，共建智能防灾网络</a:t>
            </a:r>
            <a:endParaRPr lang="en-US" sz="16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pic>
        <p:nvPicPr>
          <p:cNvPr id="7" name="图片 6">
            <a:extLst>
              <a:ext uri="{FF2B5EF4-FFF2-40B4-BE49-F238E27FC236}">
                <a16:creationId xmlns:a16="http://schemas.microsoft.com/office/drawing/2014/main" id="{26E898ED-9B6E-F3D2-B4CF-EBFC99D25F1C}"/>
              </a:ext>
            </a:extLst>
          </p:cNvPr>
          <p:cNvPicPr>
            <a:picLocks noChangeAspect="1"/>
          </p:cNvPicPr>
          <p:nvPr/>
        </p:nvPicPr>
        <p:blipFill>
          <a:blip r:embed="rId5"/>
          <a:stretch>
            <a:fillRect/>
          </a:stretch>
        </p:blipFill>
        <p:spPr>
          <a:xfrm>
            <a:off x="10706984" y="81892"/>
            <a:ext cx="1314763" cy="873457"/>
          </a:xfrm>
          <a:prstGeom prst="rect">
            <a:avLst/>
          </a:prstGeom>
        </p:spPr>
      </p:pic>
      <p:sp>
        <p:nvSpPr>
          <p:cNvPr id="2" name="文本框 1">
            <a:extLst>
              <a:ext uri="{FF2B5EF4-FFF2-40B4-BE49-F238E27FC236}">
                <a16:creationId xmlns:a16="http://schemas.microsoft.com/office/drawing/2014/main" id="{10FF8542-A8C8-868F-17EF-F26366F113E1}"/>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gradFill>
            <a:gsLst>
              <a:gs pos="0">
                <a:schemeClr val="bg1"/>
              </a:gs>
              <a:gs pos="99000">
                <a:srgbClr val="006F68"/>
              </a:gs>
            </a:gsLst>
            <a:lin ang="0" scaled="0"/>
          </a:gradFill>
          <a:ln w="12700" cap="flat" cmpd="sng">
            <a:noFill/>
            <a:prstDash val="solid"/>
            <a:round/>
          </a:ln>
        </p:spPr>
        <p:txBody>
          <a:bodyPr vert="horz" wrap="square" lIns="0" tIns="0" rIns="0" bIns="0" rtlCol="0" anchor="ctr" anchorCtr="0"/>
          <a:lstStyle/>
          <a:p>
            <a:pPr>
              <a:lnSpc>
                <a:spcPct val="125000"/>
              </a:lnSpc>
              <a:defRPr/>
            </a:pPr>
            <a:endParaRPr lang="en-US" sz="1100" dirty="0"/>
          </a:p>
        </p:txBody>
      </p:sp>
      <p:sp>
        <p:nvSpPr>
          <p:cNvPr id="3" name="AutoShape 3"/>
          <p:cNvSpPr/>
          <p:nvPr/>
        </p:nvSpPr>
        <p:spPr>
          <a:xfrm>
            <a:off x="762000" y="2032000"/>
            <a:ext cx="5207000" cy="2032000"/>
          </a:xfrm>
          <a:prstGeom prst="roundRect">
            <a:avLst>
              <a:gd name="adj" fmla="val 625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286000"/>
            <a:ext cx="406400" cy="406400"/>
          </a:xfrm>
          <a:prstGeom prst="rect">
            <a:avLst/>
          </a:prstGeom>
        </p:spPr>
      </p:pic>
      <p:sp>
        <p:nvSpPr>
          <p:cNvPr id="5" name="AutoShape 5"/>
          <p:cNvSpPr/>
          <p:nvPr/>
        </p:nvSpPr>
        <p:spPr>
          <a:xfrm>
            <a:off x="1524000" y="2286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提升电网可靠性</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16000" y="2730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通过从被动响应到主动预防的转变，大幅降低电网事故的发生率，确保电力供应的连续性。</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223000" y="2032000"/>
            <a:ext cx="5207000" cy="2032000"/>
          </a:xfrm>
          <a:prstGeom prst="roundRect">
            <a:avLst>
              <a:gd name="adj" fmla="val 625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7000" y="2286000"/>
            <a:ext cx="406400" cy="406400"/>
          </a:xfrm>
          <a:prstGeom prst="rect">
            <a:avLst/>
          </a:prstGeom>
        </p:spPr>
      </p:pic>
      <p:sp>
        <p:nvSpPr>
          <p:cNvPr id="9" name="AutoShape 9"/>
          <p:cNvSpPr/>
          <p:nvPr/>
        </p:nvSpPr>
        <p:spPr>
          <a:xfrm>
            <a:off x="6985000" y="2286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600" b="1" dirty="0">
                <a:solidFill>
                  <a:srgbClr val="00D4FF"/>
                </a:solidFill>
                <a:latin typeface="黑体" panose="02010609060101010101" pitchFamily="49" charset="-122"/>
                <a:ea typeface="黑体" panose="02010609060101010101" pitchFamily="49" charset="-122"/>
                <a:sym typeface="黑体" panose="02010609060101010101" pitchFamily="49" charset="-122"/>
              </a:rPr>
              <a:t>广泛采用新技术</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477000" y="2730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拥抱</a:t>
            </a:r>
            <a:r>
              <a:rPr lang="en-US" altLang="zh-CN"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AI</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技术</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全面嵌入产品，过滤无效数据，智能预警，大大提高异常状况预警处置</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时间。</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62000" y="4318000"/>
            <a:ext cx="5207000" cy="2032000"/>
          </a:xfrm>
          <a:prstGeom prst="roundRect">
            <a:avLst>
              <a:gd name="adj" fmla="val 6250"/>
            </a:avLst>
          </a:prstGeom>
          <a:gradFill>
            <a:gsLst>
              <a:gs pos="0">
                <a:schemeClr val="bg1"/>
              </a:gs>
              <a:gs pos="0">
                <a:srgbClr val="006F68"/>
              </a:gs>
            </a:gsLst>
            <a:lin ang="0" scaled="0"/>
          </a:gra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572000"/>
            <a:ext cx="406400" cy="406400"/>
          </a:xfrm>
          <a:prstGeom prst="rect">
            <a:avLst/>
          </a:prstGeom>
        </p:spPr>
      </p:pic>
      <p:sp>
        <p:nvSpPr>
          <p:cNvPr id="13" name="AutoShape 13"/>
          <p:cNvSpPr/>
          <p:nvPr/>
        </p:nvSpPr>
        <p:spPr>
          <a:xfrm>
            <a:off x="1524000" y="4572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保障社会安全</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016000" y="5016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有效预防因自然灾害和外力破坏引发的电网事故，切实保障人民的生命财产安全。</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223000" y="4318000"/>
            <a:ext cx="5207000" cy="2032000"/>
          </a:xfrm>
          <a:prstGeom prst="roundRect">
            <a:avLst>
              <a:gd name="adj" fmla="val 6250"/>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7000" y="4572000"/>
            <a:ext cx="406400" cy="406400"/>
          </a:xfrm>
          <a:prstGeom prst="rect">
            <a:avLst/>
          </a:prstGeom>
        </p:spPr>
      </p:pic>
      <p:sp>
        <p:nvSpPr>
          <p:cNvPr id="17" name="AutoShape 17"/>
          <p:cNvSpPr/>
          <p:nvPr/>
        </p:nvSpPr>
        <p:spPr>
          <a:xfrm>
            <a:off x="6985000" y="45720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引领行业发展</a:t>
            </a:r>
            <a:endParaRPr lang="en-US" sz="1600" dirty="0">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6477000" y="5016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解决</a:t>
            </a:r>
            <a:r>
              <a:rPr lang="zh-CN" alt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实际痛点</a:t>
            </a:r>
            <a:r>
              <a:rPr lang="en-US" sz="1800" dirty="0">
                <a:solidFill>
                  <a:srgbClr val="FFFFFF">
                    <a:alpha val="80000"/>
                  </a:srgbClr>
                </a:solidFill>
                <a:latin typeface="楷体" panose="02010609060101010101" pitchFamily="49" charset="-122"/>
                <a:ea typeface="楷体" panose="02010609060101010101" pitchFamily="49" charset="-122"/>
                <a:cs typeface="Noto Sans SC"/>
                <a:sym typeface="黑体" panose="02010609060101010101" pitchFamily="49" charset="-122"/>
              </a:rPr>
              <a:t>问题，向更智能、更安全、更环保的方向发展。</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A603E594-A8D6-CD9D-DF85-18E879741148}"/>
              </a:ext>
            </a:extLst>
          </p:cNvPr>
          <p:cNvPicPr>
            <a:picLocks noChangeAspect="1"/>
          </p:cNvPicPr>
          <p:nvPr/>
        </p:nvPicPr>
        <p:blipFill>
          <a:blip r:embed="rId7"/>
          <a:stretch>
            <a:fillRect/>
          </a:stretch>
        </p:blipFill>
        <p:spPr>
          <a:xfrm>
            <a:off x="10706984" y="81892"/>
            <a:ext cx="1314763" cy="873457"/>
          </a:xfrm>
          <a:prstGeom prst="rect">
            <a:avLst/>
          </a:prstGeom>
        </p:spPr>
      </p:pic>
      <p:sp>
        <p:nvSpPr>
          <p:cNvPr id="20" name="文本框 19">
            <a:extLst>
              <a:ext uri="{FF2B5EF4-FFF2-40B4-BE49-F238E27FC236}">
                <a16:creationId xmlns:a16="http://schemas.microsoft.com/office/drawing/2014/main" id="{6C0EC93F-FC2C-D277-73F8-8B6C07A55D33}"/>
              </a:ext>
            </a:extLst>
          </p:cNvPr>
          <p:cNvSpPr txBox="1"/>
          <p:nvPr/>
        </p:nvSpPr>
        <p:spPr>
          <a:xfrm>
            <a:off x="527912" y="301009"/>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AutoShape 3"/>
          <p:cNvSpPr/>
          <p:nvPr/>
        </p:nvSpPr>
        <p:spPr>
          <a:xfrm>
            <a:off x="4" y="2522143"/>
            <a:ext cx="12192001" cy="762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3600" b="1" dirty="0">
                <a:solidFill>
                  <a:schemeClr val="bg1"/>
                </a:solidFill>
                <a:latin typeface="Noto Sans SC"/>
                <a:ea typeface="Noto Sans SC"/>
                <a:cs typeface="Noto Sans SC"/>
                <a:sym typeface="Noto Sans SC"/>
              </a:rPr>
              <a:t>感谢聆听</a:t>
            </a:r>
            <a:endParaRPr lang="en-US" sz="1100" dirty="0">
              <a:solidFill>
                <a:schemeClr val="bg1"/>
              </a:solidFill>
            </a:endParaRPr>
          </a:p>
        </p:txBody>
      </p:sp>
      <p:sp>
        <p:nvSpPr>
          <p:cNvPr id="4" name="AutoShape 4"/>
          <p:cNvSpPr/>
          <p:nvPr/>
        </p:nvSpPr>
        <p:spPr>
          <a:xfrm>
            <a:off x="3732664" y="3952616"/>
            <a:ext cx="4804013" cy="508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1600" dirty="0">
                <a:solidFill>
                  <a:schemeClr val="bg1"/>
                </a:solidFill>
                <a:latin typeface="Noto Sans SC"/>
                <a:ea typeface="Noto Sans SC"/>
                <a:cs typeface="Noto Sans SC"/>
                <a:sym typeface="Noto Sans SC"/>
              </a:rPr>
              <a:t>期待与您携手，共筑安全、智能、生态的未来电网</a:t>
            </a:r>
            <a:endParaRPr lang="en-US" sz="1100" dirty="0">
              <a:solidFill>
                <a:schemeClr val="bg1"/>
              </a:solidFill>
            </a:endParaRPr>
          </a:p>
        </p:txBody>
      </p:sp>
      <p:cxnSp>
        <p:nvCxnSpPr>
          <p:cNvPr id="5" name="Connector 5"/>
          <p:cNvCxnSpPr/>
          <p:nvPr/>
        </p:nvCxnSpPr>
        <p:spPr>
          <a:xfrm rot="-34366">
            <a:off x="5444884" y="3707055"/>
            <a:ext cx="1270381" cy="12700"/>
          </a:xfrm>
          <a:prstGeom prst="straightConnector1">
            <a:avLst/>
          </a:prstGeom>
          <a:solidFill>
            <a:srgbClr val="DEE0E3">
              <a:alpha val="100000"/>
            </a:srgbClr>
          </a:solidFill>
          <a:ln w="12700" cap="flat" cmpd="sng">
            <a:solidFill>
              <a:srgbClr val="00D4FF">
                <a:alpha val="50000"/>
              </a:srgbClr>
            </a:solidFill>
            <a:prstDash val="solid"/>
            <a:round/>
            <a:headEnd type="none" w="med" len="med"/>
            <a:tailEnd type="none" w="med" len="med"/>
          </a:ln>
        </p:spPr>
      </p:cxnSp>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6409" y="5058055"/>
            <a:ext cx="254000" cy="254000"/>
          </a:xfrm>
          <a:prstGeom prst="rect">
            <a:avLst/>
          </a:prstGeom>
        </p:spPr>
      </p:pic>
      <p:sp>
        <p:nvSpPr>
          <p:cNvPr id="7" name="AutoShape 7"/>
          <p:cNvSpPr/>
          <p:nvPr/>
        </p:nvSpPr>
        <p:spPr>
          <a:xfrm>
            <a:off x="4481204" y="5051435"/>
            <a:ext cx="3810000" cy="3048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051" dirty="0">
                <a:solidFill>
                  <a:schemeClr val="tx1">
                    <a:alpha val="80000"/>
                  </a:schemeClr>
                </a:solidFill>
                <a:latin typeface="华文行楷" panose="02010800040101010101" pitchFamily="2" charset="-122"/>
                <a:ea typeface="华文行楷" panose="02010800040101010101" pitchFamily="2" charset="-122"/>
                <a:cs typeface="Noto Sans SC"/>
                <a:sym typeface="Noto Sans SC"/>
              </a:rPr>
              <a:t>联系人</a:t>
            </a:r>
            <a:r>
              <a:rPr lang="zh-CN" altLang="en-US" sz="1051" dirty="0">
                <a:solidFill>
                  <a:schemeClr val="tx1">
                    <a:alpha val="80000"/>
                  </a:schemeClr>
                </a:solidFill>
                <a:latin typeface="华文行楷" panose="02010800040101010101" pitchFamily="2" charset="-122"/>
                <a:ea typeface="华文行楷" panose="02010800040101010101" pitchFamily="2" charset="-122"/>
                <a:cs typeface="Noto Sans SC"/>
                <a:sym typeface="Noto Sans SC"/>
              </a:rPr>
              <a:t>：刘瑜彤</a:t>
            </a:r>
            <a:r>
              <a:rPr lang="en-US" sz="1051" dirty="0">
                <a:solidFill>
                  <a:srgbClr val="FFFFFF">
                    <a:alpha val="80000"/>
                  </a:srgbClr>
                </a:solidFill>
                <a:latin typeface="Noto Sans SC"/>
                <a:ea typeface="Noto Sans SC"/>
                <a:cs typeface="Noto Sans SC"/>
                <a:sym typeface="Noto Sans SC"/>
              </a:rPr>
              <a:t>：</a:t>
            </a:r>
            <a:endParaRPr lang="en-US" sz="1100" dirty="0"/>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36409" y="5502555"/>
            <a:ext cx="254000" cy="254000"/>
          </a:xfrm>
          <a:prstGeom prst="rect">
            <a:avLst/>
          </a:prstGeom>
        </p:spPr>
      </p:pic>
      <p:sp>
        <p:nvSpPr>
          <p:cNvPr id="9" name="AutoShape 9"/>
          <p:cNvSpPr/>
          <p:nvPr/>
        </p:nvSpPr>
        <p:spPr>
          <a:xfrm>
            <a:off x="4481204" y="5465265"/>
            <a:ext cx="3810000" cy="3048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051" dirty="0">
                <a:solidFill>
                  <a:schemeClr val="tx1"/>
                </a:solidFill>
                <a:latin typeface="华文行楷" panose="02010800040101010101" pitchFamily="2" charset="-122"/>
                <a:ea typeface="华文行楷" panose="02010800040101010101" pitchFamily="2" charset="-122"/>
                <a:cs typeface="Noto Sans SC"/>
                <a:sym typeface="Noto Sans SC"/>
              </a:rPr>
              <a:t>电话：15929991258</a:t>
            </a:r>
            <a:endParaRPr lang="en-US" sz="1051" dirty="0">
              <a:solidFill>
                <a:schemeClr val="tx1"/>
              </a:solidFill>
              <a:latin typeface="华文行楷" panose="02010800040101010101" pitchFamily="2" charset="-122"/>
              <a:ea typeface="华文行楷" panose="02010800040101010101" pitchFamily="2" charset="-122"/>
              <a:cs typeface="Noto Sans SC"/>
            </a:endParaRPr>
          </a:p>
        </p:txBody>
      </p:sp>
      <p:pic>
        <p:nvPicPr>
          <p:cNvPr id="10" name="Picture 10"/>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36409" y="5947055"/>
            <a:ext cx="254000" cy="254000"/>
          </a:xfrm>
          <a:prstGeom prst="rect">
            <a:avLst/>
          </a:prstGeom>
        </p:spPr>
      </p:pic>
      <p:sp>
        <p:nvSpPr>
          <p:cNvPr id="11" name="AutoShape 11"/>
          <p:cNvSpPr/>
          <p:nvPr/>
        </p:nvSpPr>
        <p:spPr>
          <a:xfrm>
            <a:off x="4517409" y="5896255"/>
            <a:ext cx="3810000" cy="3048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051" dirty="0">
                <a:solidFill>
                  <a:schemeClr val="tx1"/>
                </a:solidFill>
                <a:latin typeface="华文行楷" panose="02010800040101010101" pitchFamily="2" charset="-122"/>
                <a:ea typeface="华文行楷" panose="02010800040101010101" pitchFamily="2" charset="-122"/>
                <a:cs typeface="Noto Sans SC"/>
                <a:sym typeface="Noto Sans SC"/>
              </a:rPr>
              <a:t>邮箱：183260529@</a:t>
            </a:r>
            <a:r>
              <a:rPr lang="en-US" altLang="zh-CN" sz="1051" dirty="0">
                <a:solidFill>
                  <a:schemeClr val="tx1"/>
                </a:solidFill>
                <a:latin typeface="华文行楷" panose="02010800040101010101" pitchFamily="2" charset="-122"/>
                <a:ea typeface="华文行楷" panose="02010800040101010101" pitchFamily="2" charset="-122"/>
                <a:cs typeface="Noto Sans SC"/>
                <a:sym typeface="Noto Sans SC"/>
              </a:rPr>
              <a:t>qq.com</a:t>
            </a:r>
            <a:endParaRPr lang="en-US" sz="1051" dirty="0">
              <a:solidFill>
                <a:schemeClr val="tx1"/>
              </a:solidFill>
              <a:latin typeface="华文行楷" panose="02010800040101010101" pitchFamily="2" charset="-122"/>
              <a:ea typeface="华文行楷" panose="02010800040101010101" pitchFamily="2" charset="-122"/>
              <a:cs typeface="Noto Sans SC"/>
            </a:endParaRPr>
          </a:p>
        </p:txBody>
      </p:sp>
      <p:pic>
        <p:nvPicPr>
          <p:cNvPr id="12" name="图片 11">
            <a:extLst>
              <a:ext uri="{FF2B5EF4-FFF2-40B4-BE49-F238E27FC236}">
                <a16:creationId xmlns:a16="http://schemas.microsoft.com/office/drawing/2014/main" id="{31525EC3-98CC-4334-2031-F6FA6128FCDD}"/>
              </a:ext>
            </a:extLst>
          </p:cNvPr>
          <p:cNvPicPr>
            <a:picLocks noChangeAspect="1"/>
          </p:cNvPicPr>
          <p:nvPr/>
        </p:nvPicPr>
        <p:blipFill>
          <a:blip r:embed="rId6"/>
          <a:stretch>
            <a:fillRect/>
          </a:stretch>
        </p:blipFill>
        <p:spPr>
          <a:xfrm>
            <a:off x="10706984" y="81892"/>
            <a:ext cx="1314763" cy="873457"/>
          </a:xfrm>
          <a:prstGeom prst="rect">
            <a:avLst/>
          </a:prstGeom>
        </p:spPr>
      </p:pic>
      <p:sp>
        <p:nvSpPr>
          <p:cNvPr id="13" name="文本框 12">
            <a:extLst>
              <a:ext uri="{FF2B5EF4-FFF2-40B4-BE49-F238E27FC236}">
                <a16:creationId xmlns:a16="http://schemas.microsoft.com/office/drawing/2014/main" id="{1A5423DA-99C4-DBC5-8987-06930C2FBF4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extLst>
              <a:ext uri="{BEBA8EAE-BF5A-486C-A8C5-ECC9F3942E4B}">
                <a14:imgProps xmlns:a14="http://schemas.microsoft.com/office/drawing/2010/main">
                  <a14:imgLayer r:embed="rId4">
                    <a14:imgEffect>
                      <a14:sharpenSoften amount="-5000"/>
                    </a14:imgEffect>
                    <a14:imgEffect>
                      <a14:brightnessContrast bright="-38000" contrast="1000"/>
                    </a14:imgEffect>
                  </a14:imgLayer>
                </a14:imgProps>
              </a:ext>
            </a:extLst>
          </a:blip>
          <a:srcRect/>
          <a:stretch>
            <a:fillRect t="-12000"/>
          </a:stretch>
        </a:blipFill>
        <a:effectLst/>
      </p:bgPr>
    </p:bg>
    <p:spTree>
      <p:nvGrpSpPr>
        <p:cNvPr id="1" name=""/>
        <p:cNvGrpSpPr/>
        <p:nvPr/>
      </p:nvGrpSpPr>
      <p:grpSpPr>
        <a:xfrm>
          <a:off x="0" y="0"/>
          <a:ext cx="0" cy="0"/>
          <a:chOff x="0" y="0"/>
          <a:chExt cx="0" cy="0"/>
        </a:xfrm>
      </p:grpSpPr>
      <p:sp>
        <p:nvSpPr>
          <p:cNvPr id="2" name="AutoShape 2"/>
          <p:cNvSpPr/>
          <p:nvPr/>
        </p:nvSpPr>
        <p:spPr>
          <a:xfrm>
            <a:off x="762000" y="1016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学研合作与荣誉</a:t>
            </a:r>
            <a:endParaRPr lang="en-US" sz="1100" dirty="0">
              <a:solidFill>
                <a:srgbClr val="006F68"/>
              </a:solidFill>
            </a:endParaRPr>
          </a:p>
        </p:txBody>
      </p:sp>
      <p:sp>
        <p:nvSpPr>
          <p:cNvPr id="3" name="AutoShape 3"/>
          <p:cNvSpPr/>
          <p:nvPr/>
        </p:nvSpPr>
        <p:spPr>
          <a:xfrm>
            <a:off x="762000" y="1778000"/>
            <a:ext cx="10668000" cy="762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6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  </a:t>
            </a: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公司积极开展产学研合作，与国内知名高校和研究机构建立了紧密的合作关系，共同推动技术创新与人才培养，为公司的持续发展提供了强大的技术支持和人才保障</a:t>
            </a:r>
            <a:r>
              <a:rPr lang="en-US" sz="1800"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6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4" name="AutoShape 4"/>
          <p:cNvSpPr/>
          <p:nvPr/>
        </p:nvSpPr>
        <p:spPr>
          <a:xfrm>
            <a:off x="762000" y="2794000"/>
            <a:ext cx="3302000" cy="3302000"/>
          </a:xfrm>
          <a:prstGeom prst="roundRect">
            <a:avLst>
              <a:gd name="adj" fmla="val 384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5" name="Picture 5"/>
          <p:cNvPicPr>
            <a:picLocks noChangeAspect="1"/>
          </p:cNvPicPr>
          <p:nvPr/>
        </p:nvPicPr>
        <p:blipFill>
          <a:blip r:embed="rId5"/>
          <a:srcRect l="9175" t="8219" r="7607" b="8000"/>
          <a:stretch>
            <a:fillRect/>
          </a:stretch>
        </p:blipFill>
        <p:spPr>
          <a:xfrm>
            <a:off x="1030410" y="2921000"/>
            <a:ext cx="3094735" cy="1842069"/>
          </a:xfrm>
          <a:prstGeom prst="rect">
            <a:avLst/>
          </a:prstGeom>
          <a:noFill/>
          <a:ln w="25400" cap="flat" cmpd="sng">
            <a:noFill/>
            <a:prstDash val="solid"/>
            <a:round/>
          </a:ln>
        </p:spPr>
      </p:pic>
      <p:pic>
        <p:nvPicPr>
          <p:cNvPr id="6" name="Picture 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9000" y="4953000"/>
            <a:ext cx="304800" cy="304800"/>
          </a:xfrm>
          <a:prstGeom prst="rect">
            <a:avLst/>
          </a:prstGeom>
        </p:spPr>
      </p:pic>
      <p:sp>
        <p:nvSpPr>
          <p:cNvPr id="7" name="AutoShape 7"/>
          <p:cNvSpPr/>
          <p:nvPr/>
        </p:nvSpPr>
        <p:spPr>
          <a:xfrm>
            <a:off x="1270000" y="4927600"/>
            <a:ext cx="2667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西安交通大学教学实习基地</a:t>
            </a:r>
            <a:endParaRPr lang="en-US" sz="15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8" name="AutoShape 8"/>
          <p:cNvSpPr/>
          <p:nvPr/>
        </p:nvSpPr>
        <p:spPr>
          <a:xfrm>
            <a:off x="889000" y="5334000"/>
            <a:ext cx="3048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与研究生院共建，专注于高层次人才联合培养</a:t>
            </a:r>
            <a:r>
              <a:rPr lang="en-US" sz="1800"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9" name="AutoShape 9"/>
          <p:cNvSpPr/>
          <p:nvPr/>
        </p:nvSpPr>
        <p:spPr>
          <a:xfrm>
            <a:off x="4445000" y="2794000"/>
            <a:ext cx="3302000" cy="3302000"/>
          </a:xfrm>
          <a:prstGeom prst="roundRect">
            <a:avLst>
              <a:gd name="adj" fmla="val 384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0" name="Picture 10"/>
          <p:cNvPicPr>
            <a:picLocks noChangeAspect="1"/>
          </p:cNvPicPr>
          <p:nvPr/>
        </p:nvPicPr>
        <p:blipFill>
          <a:blip r:embed="rId7"/>
          <a:srcRect l="14849" t="5354" r="10776" b="7759"/>
          <a:stretch>
            <a:fillRect/>
          </a:stretch>
        </p:blipFill>
        <p:spPr>
          <a:xfrm>
            <a:off x="4757381" y="2921006"/>
            <a:ext cx="2803147" cy="1842068"/>
          </a:xfrm>
          <a:prstGeom prst="rect">
            <a:avLst/>
          </a:prstGeom>
          <a:noFill/>
          <a:ln w="25400" cap="flat" cmpd="sng">
            <a:noFill/>
            <a:prstDash val="solid"/>
            <a:round/>
          </a:ln>
        </p:spPr>
      </p:pic>
      <p:pic>
        <p:nvPicPr>
          <p:cNvPr id="11" name="Picture 11"/>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2000" y="4953000"/>
            <a:ext cx="304800" cy="304800"/>
          </a:xfrm>
          <a:prstGeom prst="rect">
            <a:avLst/>
          </a:prstGeom>
        </p:spPr>
      </p:pic>
      <p:sp>
        <p:nvSpPr>
          <p:cNvPr id="12" name="AutoShape 12"/>
          <p:cNvSpPr/>
          <p:nvPr/>
        </p:nvSpPr>
        <p:spPr>
          <a:xfrm>
            <a:off x="4953000" y="4927600"/>
            <a:ext cx="2667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能源信息技术研究中心</a:t>
            </a:r>
            <a:endParaRPr lang="en-US" sz="15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13" name="AutoShape 13"/>
          <p:cNvSpPr/>
          <p:nvPr/>
        </p:nvSpPr>
        <p:spPr>
          <a:xfrm>
            <a:off x="4572000" y="5334000"/>
            <a:ext cx="3048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与</a:t>
            </a: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北航杭州创新研究院</a:t>
            </a:r>
            <a:r>
              <a:rPr lang="zh-CN" alt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共建</a:t>
            </a: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，聚焦能源</a:t>
            </a:r>
            <a:r>
              <a:rPr lang="zh-CN" alt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信息</a:t>
            </a:r>
            <a:r>
              <a:rPr lang="en-US" altLang="zh-CN"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前沿</a:t>
            </a: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技术研发</a:t>
            </a:r>
            <a:r>
              <a:rPr lang="en-US" sz="1800"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8128000" y="2794000"/>
            <a:ext cx="3302000" cy="3302000"/>
          </a:xfrm>
          <a:prstGeom prst="roundRect">
            <a:avLst>
              <a:gd name="adj" fmla="val 3846"/>
            </a:avLst>
          </a:prstGeom>
          <a:solidFill>
            <a:srgbClr val="FFFFFF">
              <a:alpha val="5000"/>
            </a:srgbClr>
          </a:solidFill>
          <a:ln w="12700" cap="flat" cmpd="sng">
            <a:solidFill>
              <a:srgbClr val="FFFFFF">
                <a:alpha val="10000"/>
              </a:srgbClr>
            </a:solidFill>
            <a:prstDash val="solid"/>
            <a:round/>
          </a:ln>
        </p:spPr>
        <p:txBody>
          <a:bodyPr vert="horz" wrap="square" lIns="63500" tIns="63500" rIns="63500" bIns="63500" rtlCol="0" anchor="ctr"/>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5" name="Picture 15"/>
          <p:cNvPicPr>
            <a:picLocks noChangeAspect="1"/>
          </p:cNvPicPr>
          <p:nvPr/>
        </p:nvPicPr>
        <p:blipFill>
          <a:blip r:embed="rId9"/>
          <a:srcRect l="2136" t="3705" r="2647" b="3462"/>
          <a:stretch>
            <a:fillRect/>
          </a:stretch>
        </p:blipFill>
        <p:spPr>
          <a:xfrm>
            <a:off x="8302489" y="2916667"/>
            <a:ext cx="2820363" cy="1846407"/>
          </a:xfrm>
          <a:prstGeom prst="rect">
            <a:avLst/>
          </a:prstGeom>
          <a:noFill/>
          <a:ln w="25400" cap="flat" cmpd="sng">
            <a:noFill/>
            <a:prstDash val="solid"/>
            <a:round/>
          </a:ln>
        </p:spPr>
      </p:pic>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55000" y="4953000"/>
            <a:ext cx="304800" cy="304800"/>
          </a:xfrm>
          <a:prstGeom prst="rect">
            <a:avLst/>
          </a:prstGeom>
        </p:spPr>
      </p:pic>
      <p:sp>
        <p:nvSpPr>
          <p:cNvPr id="17" name="AutoShape 17"/>
          <p:cNvSpPr/>
          <p:nvPr/>
        </p:nvSpPr>
        <p:spPr>
          <a:xfrm>
            <a:off x="8636000" y="4927600"/>
            <a:ext cx="2667000" cy="3556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陕西理工大学实习实训基地</a:t>
            </a:r>
            <a:endParaRPr lang="en-US" sz="15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8255000" y="5334000"/>
            <a:ext cx="3048000" cy="508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共建实习基地，为应用型人才提供实践</a:t>
            </a:r>
            <a:r>
              <a:rPr lang="zh-CN" alt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、训练</a:t>
            </a: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黑体" panose="02010609060101010101" pitchFamily="49" charset="-122"/>
              </a:rPr>
              <a:t>平台</a:t>
            </a:r>
            <a:r>
              <a:rPr lang="en-US" sz="1800" dirty="0">
                <a:solidFill>
                  <a:schemeClr val="bg2">
                    <a:lumMod val="75000"/>
                  </a:schemeClr>
                </a:solidFill>
                <a:latin typeface="黑体" panose="02010609060101010101" pitchFamily="49" charset="-122"/>
                <a:ea typeface="黑体" panose="02010609060101010101" pitchFamily="49" charset="-122"/>
                <a:cs typeface="Noto Sans SC"/>
                <a:sym typeface="黑体" panose="02010609060101010101" pitchFamily="49" charset="-122"/>
              </a:rPr>
              <a:t>。</a:t>
            </a:r>
            <a:endParaRPr lang="en-US" sz="1800" dirty="0">
              <a:solidFill>
                <a:schemeClr val="bg2">
                  <a:lumMod val="75000"/>
                </a:schemeClr>
              </a:solidFill>
              <a:latin typeface="黑体" panose="02010609060101010101" pitchFamily="49" charset="-122"/>
              <a:ea typeface="黑体" panose="02010609060101010101" pitchFamily="49" charset="-122"/>
              <a:sym typeface="黑体" panose="02010609060101010101" pitchFamily="49" charset="-122"/>
            </a:endParaRPr>
          </a:p>
        </p:txBody>
      </p:sp>
      <p:pic>
        <p:nvPicPr>
          <p:cNvPr id="20" name="图片 19">
            <a:extLst>
              <a:ext uri="{FF2B5EF4-FFF2-40B4-BE49-F238E27FC236}">
                <a16:creationId xmlns:a16="http://schemas.microsoft.com/office/drawing/2014/main" id="{8510C745-AF15-CA61-FAC7-5FA63E27B046}"/>
              </a:ext>
            </a:extLst>
          </p:cNvPr>
          <p:cNvPicPr>
            <a:picLocks noChangeAspect="1"/>
          </p:cNvPicPr>
          <p:nvPr/>
        </p:nvPicPr>
        <p:blipFill>
          <a:blip r:embed="rId11"/>
          <a:stretch>
            <a:fillRect/>
          </a:stretch>
        </p:blipFill>
        <p:spPr>
          <a:xfrm>
            <a:off x="10624787" y="81888"/>
            <a:ext cx="1396964" cy="928067"/>
          </a:xfrm>
          <a:prstGeom prst="rect">
            <a:avLst/>
          </a:prstGeom>
        </p:spPr>
      </p:pic>
      <p:sp>
        <p:nvSpPr>
          <p:cNvPr id="19" name="文本框 18">
            <a:extLst>
              <a:ext uri="{FF2B5EF4-FFF2-40B4-BE49-F238E27FC236}">
                <a16:creationId xmlns:a16="http://schemas.microsoft.com/office/drawing/2014/main" id="{E7725668-3BB7-0BC5-EDFF-DDC7DD3DF9C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zh-CN" altLang="en-US" sz="900" dirty="0">
                <a:solidFill>
                  <a:srgbClr val="006F68"/>
                </a:solidFill>
              </a:rPr>
              <a:t>    </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AutoShape 7"/>
          <p:cNvSpPr/>
          <p:nvPr/>
        </p:nvSpPr>
        <p:spPr>
          <a:xfrm>
            <a:off x="4445000" y="2032000"/>
            <a:ext cx="3302000" cy="3556000"/>
          </a:xfrm>
          <a:prstGeom prst="roundRect">
            <a:avLst>
              <a:gd name="adj" fmla="val 3846"/>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2" name="AutoShape 2"/>
          <p:cNvSpPr/>
          <p:nvPr/>
        </p:nvSpPr>
        <p:spPr>
          <a:xfrm>
            <a:off x="762000" y="1016000"/>
            <a:ext cx="10668000" cy="635000"/>
          </a:xfrm>
          <a:prstGeom prst="rect">
            <a:avLst/>
          </a:prstGeom>
          <a:gradFill>
            <a:gsLst>
              <a:gs pos="65000">
                <a:srgbClr val="006F68"/>
              </a:gs>
              <a:gs pos="47000">
                <a:schemeClr val="bg1">
                  <a:lumMod val="95000"/>
                </a:schemeClr>
              </a:gs>
            </a:gsLst>
            <a:lin ang="10800000" scaled="0"/>
          </a:gradFill>
          <a:ln w="12700" cap="flat" cmpd="sng">
            <a:noFill/>
            <a:prstDash val="solid"/>
            <a:round/>
          </a:ln>
        </p:spPr>
        <p:txBody>
          <a:bodyPr vert="horz" wrap="square" lIns="0" tIns="0" rIns="0" bIns="0" rtlCol="0" anchor="ctr" anchorCtr="0"/>
          <a:lstStyle/>
          <a:p>
            <a:pPr>
              <a:lnSpc>
                <a:spcPct val="125000"/>
              </a:lnSpc>
              <a:defRPr/>
            </a:pPr>
            <a:r>
              <a:rPr lang="en-US" sz="3600" b="1" dirty="0">
                <a:solidFill>
                  <a:schemeClr val="bg1"/>
                </a:solidFill>
                <a:latin typeface="Noto Sans SC"/>
                <a:ea typeface="Noto Sans SC"/>
                <a:cs typeface="Noto Sans SC"/>
                <a:sym typeface="Noto Sans SC"/>
              </a:rPr>
              <a:t>技术团队</a:t>
            </a:r>
            <a:endParaRPr lang="en-US" sz="1100" dirty="0">
              <a:solidFill>
                <a:schemeClr val="bg1"/>
              </a:solidFill>
            </a:endParaRPr>
          </a:p>
        </p:txBody>
      </p:sp>
      <p:sp>
        <p:nvSpPr>
          <p:cNvPr id="3" name="AutoShape 3"/>
          <p:cNvSpPr/>
          <p:nvPr/>
        </p:nvSpPr>
        <p:spPr>
          <a:xfrm>
            <a:off x="762000" y="2032000"/>
            <a:ext cx="3302000" cy="3556000"/>
          </a:xfrm>
          <a:prstGeom prst="roundRect">
            <a:avLst>
              <a:gd name="adj" fmla="val 3846"/>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2336800"/>
            <a:ext cx="609600" cy="609600"/>
          </a:xfrm>
          <a:prstGeom prst="rect">
            <a:avLst/>
          </a:prstGeom>
        </p:spPr>
      </p:pic>
      <p:sp>
        <p:nvSpPr>
          <p:cNvPr id="5" name="AutoShape 5"/>
          <p:cNvSpPr/>
          <p:nvPr/>
        </p:nvSpPr>
        <p:spPr>
          <a:xfrm>
            <a:off x="1066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博士领衔</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66800" y="3684899"/>
            <a:ext cx="2692400" cy="1331604"/>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拥有资深博士带领的精英研发团队，具备深厚的学术背景和丰富的行业经验，为技术创新提供坚实的人才保障。</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49800" y="2336800"/>
            <a:ext cx="609600" cy="609600"/>
          </a:xfrm>
          <a:prstGeom prst="rect">
            <a:avLst/>
          </a:prstGeom>
        </p:spPr>
      </p:pic>
      <p:sp>
        <p:nvSpPr>
          <p:cNvPr id="9" name="AutoShape 9"/>
          <p:cNvSpPr/>
          <p:nvPr/>
        </p:nvSpPr>
        <p:spPr>
          <a:xfrm>
            <a:off x="4749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自主研发</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4749800" y="3492500"/>
            <a:ext cx="2692400" cy="1524000"/>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注重技术创新、</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坚持自主</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研发与校企合作</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已</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申请</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各种</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专利超20项，构建了坚实的技术壁垒。</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8128000" y="2032000"/>
            <a:ext cx="3302000" cy="3556000"/>
          </a:xfrm>
          <a:prstGeom prst="roundRect">
            <a:avLst>
              <a:gd name="adj" fmla="val 3846"/>
            </a:avLst>
          </a:prstGeom>
          <a:solidFill>
            <a:srgbClr val="006F68"/>
          </a:solidFill>
          <a:ln w="12700" cap="flat" cmpd="sng">
            <a:solidFill>
              <a:srgbClr val="00D4FF">
                <a:alpha val="30000"/>
              </a:srgbClr>
            </a:solid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2800" y="2336800"/>
            <a:ext cx="609600" cy="609600"/>
          </a:xfrm>
          <a:prstGeom prst="rect">
            <a:avLst/>
          </a:prstGeom>
        </p:spPr>
      </p:pic>
      <p:sp>
        <p:nvSpPr>
          <p:cNvPr id="13" name="AutoShape 13"/>
          <p:cNvSpPr/>
          <p:nvPr/>
        </p:nvSpPr>
        <p:spPr>
          <a:xfrm>
            <a:off x="8432800" y="3048000"/>
            <a:ext cx="26924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专业交付</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8432800" y="3684899"/>
            <a:ext cx="2692400" cy="1331604"/>
          </a:xfrm>
          <a:prstGeom prst="rect">
            <a:avLst/>
          </a:prstGeom>
          <a:noFill/>
          <a:ln w="12700" cap="flat" cmpd="sng">
            <a:noFill/>
            <a:prstDash val="solid"/>
            <a:round/>
          </a:ln>
        </p:spPr>
        <p:txBody>
          <a:bodyPr vert="horz" wrap="square" lIns="0" tIns="0" rIns="0" bIns="0" rtlCol="0" anchor="ctr" anchorCtr="0"/>
          <a:lstStyle/>
          <a:p>
            <a:pPr>
              <a:lnSpc>
                <a:spcPct val="150000"/>
              </a:lnSpc>
              <a:defRPr/>
            </a:pP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遵循工业级</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设计，执行国家、行业</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标准进行产品</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设计、检验检测</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，已</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完成</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100</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多</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个项目</a:t>
            </a:r>
            <a:r>
              <a:rPr lang="en-US" altLang="zh-CN"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实施</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，获得客户广泛</a:t>
            </a:r>
            <a:r>
              <a:rPr lang="zh-CN" alt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好评</a:t>
            </a:r>
            <a:r>
              <a:rPr lang="en-US" sz="1800" dirty="0">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800" dirty="0">
              <a:latin typeface="楷体" panose="02010609060101010101" pitchFamily="49" charset="-122"/>
              <a:ea typeface="楷体" panose="02010609060101010101" pitchFamily="49" charset="-122"/>
              <a:sym typeface="黑体" panose="02010609060101010101" pitchFamily="49" charset="-122"/>
            </a:endParaRPr>
          </a:p>
        </p:txBody>
      </p:sp>
      <p:pic>
        <p:nvPicPr>
          <p:cNvPr id="15" name="图片 14">
            <a:extLst>
              <a:ext uri="{FF2B5EF4-FFF2-40B4-BE49-F238E27FC236}">
                <a16:creationId xmlns:a16="http://schemas.microsoft.com/office/drawing/2014/main" id="{7A30FEBF-CD59-0B6F-DB32-21DA089777F3}"/>
              </a:ext>
            </a:extLst>
          </p:cNvPr>
          <p:cNvPicPr>
            <a:picLocks noChangeAspect="1"/>
          </p:cNvPicPr>
          <p:nvPr/>
        </p:nvPicPr>
        <p:blipFill>
          <a:blip r:embed="rId6"/>
          <a:stretch>
            <a:fillRect/>
          </a:stretch>
        </p:blipFill>
        <p:spPr>
          <a:xfrm>
            <a:off x="10665724" y="81888"/>
            <a:ext cx="1356021" cy="900867"/>
          </a:xfrm>
          <a:prstGeom prst="rect">
            <a:avLst/>
          </a:prstGeom>
        </p:spPr>
      </p:pic>
      <p:sp>
        <p:nvSpPr>
          <p:cNvPr id="16" name="文本框 15">
            <a:extLst>
              <a:ext uri="{FF2B5EF4-FFF2-40B4-BE49-F238E27FC236}">
                <a16:creationId xmlns:a16="http://schemas.microsoft.com/office/drawing/2014/main" id="{FE1DA8EE-882B-C8BC-83A1-781C6C278AEA}"/>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zh-CN" altLang="en-US" sz="900" dirty="0">
                <a:solidFill>
                  <a:srgbClr val="006F68"/>
                </a:solidFill>
              </a:rPr>
              <a:t>    </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extLst>
              <a:ext uri="{BEBA8EAE-BF5A-486C-A8C5-ECC9F3942E4B}">
                <a14:imgProps xmlns:a14="http://schemas.microsoft.com/office/drawing/2010/main">
                  <a14:imgLayer r:embed="rId4">
                    <a14:imgEffect>
                      <a14:sharpenSoften amount="33000"/>
                    </a14:imgEffect>
                    <a14:imgEffect>
                      <a14:saturation sat="104000"/>
                    </a14:imgEffect>
                    <a14:imgEffect>
                      <a14:brightnessContrast bright="-25000" contrast="25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AutoShape 2"/>
          <p:cNvSpPr/>
          <p:nvPr/>
        </p:nvSpPr>
        <p:spPr>
          <a:xfrm>
            <a:off x="762000" y="723900"/>
            <a:ext cx="3556000" cy="508000"/>
          </a:xfrm>
          <a:prstGeom prst="rect">
            <a:avLst/>
          </a:prstGeom>
          <a:noFill/>
          <a:ln w="12700" cap="flat" cmpd="sng">
            <a:noFill/>
            <a:prstDash val="solid"/>
            <a:round/>
          </a:ln>
        </p:spPr>
        <p:txBody>
          <a:bodyPr vert="horz" wrap="none" lIns="0" tIns="0" rIns="0" bIns="0" rtlCol="0" anchor="ctr" anchorCtr="0"/>
          <a:lstStyle/>
          <a:p>
            <a:pPr>
              <a:lnSpc>
                <a:spcPct val="125000"/>
              </a:lnSpc>
              <a:defRPr/>
            </a:pPr>
            <a:r>
              <a:rPr lang="en-US" sz="3600" b="1" dirty="0">
                <a:solidFill>
                  <a:srgbClr val="006F68"/>
                </a:solidFill>
                <a:latin typeface="Noto Sans SC"/>
                <a:ea typeface="Noto Sans SC"/>
                <a:cs typeface="Noto Sans SC"/>
                <a:sym typeface="Noto Sans SC"/>
              </a:rPr>
              <a:t>多元化合作网络</a:t>
            </a:r>
            <a:endParaRPr lang="en-US" sz="1100" dirty="0">
              <a:solidFill>
                <a:srgbClr val="006F68"/>
              </a:solidFill>
            </a:endParaRPr>
          </a:p>
        </p:txBody>
      </p:sp>
      <p:sp>
        <p:nvSpPr>
          <p:cNvPr id="4" name="AutoShape 4"/>
          <p:cNvSpPr/>
          <p:nvPr/>
        </p:nvSpPr>
        <p:spPr>
          <a:xfrm>
            <a:off x="762000" y="2565779"/>
            <a:ext cx="10668000" cy="381000"/>
          </a:xfrm>
          <a:prstGeom prst="rect">
            <a:avLst/>
          </a:prstGeom>
          <a:noFill/>
          <a:ln w="12700" cap="flat" cmpd="sng">
            <a:noFill/>
            <a:prstDash val="solid"/>
            <a:round/>
          </a:ln>
        </p:spPr>
        <p:txBody>
          <a:bodyPr vert="horz" wrap="square" lIns="0" tIns="0" rIns="0" bIns="0" rtlCol="0" anchor="ctr" anchorCtr="0"/>
          <a:lstStyle/>
          <a:p>
            <a:pPr>
              <a:lnSpc>
                <a:spcPct val="108333"/>
              </a:lnSpc>
              <a:defRPr/>
            </a:pPr>
            <a:r>
              <a:rPr lang="en-US" sz="18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    </a:t>
            </a:r>
            <a:r>
              <a:rPr lang="en-US"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公司与北京航空航天大学、</a:t>
            </a:r>
            <a:r>
              <a:rPr lang="zh-CN" altLang="en-US"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西安交通大学、西北工业</a:t>
            </a:r>
            <a:r>
              <a:rPr lang="en-US" sz="2000" dirty="0" err="1">
                <a:solidFill>
                  <a:schemeClr val="bg2">
                    <a:lumMod val="75000"/>
                  </a:schemeClr>
                </a:solidFill>
                <a:latin typeface="楷体" panose="02010609060101010101" pitchFamily="49" charset="-122"/>
                <a:ea typeface="楷体" panose="02010609060101010101" pitchFamily="49" charset="-122"/>
                <a:cs typeface="Noto Sans SC"/>
                <a:sym typeface="Noto Sans SC"/>
              </a:rPr>
              <a:t>大学等多所高校建立了多元化的合作网络，在人才培养、技术研发、成果转化等方面开展广泛合作，形成了强大的技术创新生态</a:t>
            </a:r>
            <a:r>
              <a:rPr lang="en-US"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a:t>
            </a:r>
          </a:p>
          <a:p>
            <a:pPr>
              <a:lnSpc>
                <a:spcPct val="108333"/>
              </a:lnSpc>
              <a:defRPr/>
            </a:pPr>
            <a:endParaRPr lang="en-US" sz="2000" dirty="0">
              <a:solidFill>
                <a:schemeClr val="bg2">
                  <a:lumMod val="75000"/>
                </a:schemeClr>
              </a:solidFill>
              <a:latin typeface="楷体" panose="02010609060101010101" pitchFamily="49" charset="-122"/>
              <a:ea typeface="楷体" panose="02010609060101010101" pitchFamily="49" charset="-122"/>
              <a:sym typeface="Noto Sans SC"/>
            </a:endParaRPr>
          </a:p>
          <a:p>
            <a:pPr>
              <a:lnSpc>
                <a:spcPct val="108333"/>
              </a:lnSpc>
              <a:defRPr/>
            </a:pPr>
            <a:endParaRPr lang="en-US" sz="2000" dirty="0">
              <a:solidFill>
                <a:schemeClr val="bg2">
                  <a:lumMod val="75000"/>
                </a:schemeClr>
              </a:solidFill>
              <a:latin typeface="楷体" panose="02010609060101010101" pitchFamily="49" charset="-122"/>
              <a:ea typeface="楷体" panose="02010609060101010101" pitchFamily="49" charset="-122"/>
              <a:sym typeface="Noto Sans SC"/>
            </a:endParaRPr>
          </a:p>
          <a:p>
            <a:pPr>
              <a:lnSpc>
                <a:spcPct val="108333"/>
              </a:lnSpc>
              <a:defRPr/>
            </a:pPr>
            <a:r>
              <a:rPr lang="en-US" altLang="zh-CN"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    与清华四川能源互联网研究院</a:t>
            </a:r>
            <a:r>
              <a:rPr lang="zh-CN" altLang="en-US"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、陕西电力科学研究院、</a:t>
            </a:r>
            <a:r>
              <a:rPr lang="en-US" altLang="zh-CN"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206</a:t>
            </a:r>
            <a:r>
              <a:rPr lang="zh-CN" altLang="en-US"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研究所等</a:t>
            </a:r>
            <a:r>
              <a:rPr lang="en-US" altLang="zh-CN" sz="2000" dirty="0">
                <a:solidFill>
                  <a:schemeClr val="bg2">
                    <a:lumMod val="75000"/>
                  </a:schemeClr>
                </a:solidFill>
                <a:latin typeface="楷体" panose="02010609060101010101" pitchFamily="49" charset="-122"/>
                <a:ea typeface="楷体" panose="02010609060101010101" pitchFamily="49" charset="-122"/>
                <a:cs typeface="Noto Sans SC"/>
                <a:sym typeface="Noto Sans SC"/>
              </a:rPr>
              <a:t>建立了紧密的产研合作关系，在能源互联网、智能感知等前沿技术领域开展深度合作，共同推动技术创新与成果转化。</a:t>
            </a:r>
            <a:endParaRPr lang="en-US" altLang="zh-CN" sz="1200" dirty="0">
              <a:solidFill>
                <a:schemeClr val="bg2">
                  <a:lumMod val="75000"/>
                </a:schemeClr>
              </a:solidFill>
              <a:latin typeface="楷体" panose="02010609060101010101" pitchFamily="49" charset="-122"/>
              <a:ea typeface="楷体" panose="02010609060101010101" pitchFamily="49" charset="-122"/>
            </a:endParaRPr>
          </a:p>
          <a:p>
            <a:pPr>
              <a:lnSpc>
                <a:spcPct val="108333"/>
              </a:lnSpc>
              <a:defRPr/>
            </a:pPr>
            <a:endParaRPr lang="en-US" sz="1800" dirty="0">
              <a:solidFill>
                <a:schemeClr val="bg2">
                  <a:lumMod val="75000"/>
                </a:schemeClr>
              </a:solidFill>
              <a:latin typeface="楷体" panose="02010609060101010101" pitchFamily="49" charset="-122"/>
              <a:ea typeface="楷体" panose="02010609060101010101" pitchFamily="49" charset="-122"/>
              <a:sym typeface="Noto Sans SC"/>
            </a:endParaRPr>
          </a:p>
        </p:txBody>
      </p:sp>
      <p:sp>
        <p:nvSpPr>
          <p:cNvPr id="5" name="AutoShape 5"/>
          <p:cNvSpPr/>
          <p:nvPr/>
        </p:nvSpPr>
        <p:spPr>
          <a:xfrm>
            <a:off x="762000" y="2794000"/>
            <a:ext cx="10668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endParaRPr lang="en-US" sz="1100" dirty="0">
              <a:solidFill>
                <a:schemeClr val="bg1"/>
              </a:solidFill>
              <a:latin typeface="楷体" panose="02010609060101010101" pitchFamily="49" charset="-122"/>
              <a:ea typeface="楷体" panose="02010609060101010101" pitchFamily="49" charset="-122"/>
            </a:endParaRPr>
          </a:p>
        </p:txBody>
      </p:sp>
      <p:sp>
        <p:nvSpPr>
          <p:cNvPr id="7" name="AutoShape 7"/>
          <p:cNvSpPr/>
          <p:nvPr/>
        </p:nvSpPr>
        <p:spPr>
          <a:xfrm>
            <a:off x="762000" y="5588000"/>
            <a:ext cx="3302000" cy="381000"/>
          </a:xfrm>
          <a:prstGeom prst="roundRect">
            <a:avLst>
              <a:gd name="adj" fmla="val 16666"/>
            </a:avLst>
          </a:prstGeom>
          <a:solidFill>
            <a:srgbClr val="FFFFFF">
              <a:alpha val="10000"/>
            </a:srgbClr>
          </a:solidFill>
          <a:ln w="25400" cap="flat" cmpd="sng">
            <a:noFill/>
            <a:prstDash val="solid"/>
            <a:round/>
          </a:ln>
        </p:spPr>
        <p:txBody>
          <a:bodyPr vert="horz" wrap="square" lIns="0" tIns="0" rIns="0" bIns="0" rtlCol="0" anchor="ctr" anchorCtr="0"/>
          <a:lstStyle/>
          <a:p>
            <a:pPr algn="ctr">
              <a:lnSpc>
                <a:spcPct val="125000"/>
              </a:lnSpc>
              <a:defRPr/>
            </a:pPr>
            <a:r>
              <a:rPr lang="en-US" sz="1051" dirty="0">
                <a:solidFill>
                  <a:srgbClr val="E5E7EB"/>
                </a:solidFill>
                <a:latin typeface="Noto Sans SC"/>
                <a:ea typeface="Noto Sans SC"/>
                <a:cs typeface="Noto Sans SC"/>
                <a:sym typeface="Noto Sans SC"/>
              </a:rPr>
              <a:t>北京航空航天大学</a:t>
            </a:r>
            <a:endParaRPr lang="en-US" sz="1100" dirty="0"/>
          </a:p>
        </p:txBody>
      </p:sp>
      <p:sp>
        <p:nvSpPr>
          <p:cNvPr id="11" name="AutoShape 11"/>
          <p:cNvSpPr/>
          <p:nvPr/>
        </p:nvSpPr>
        <p:spPr>
          <a:xfrm>
            <a:off x="8128000" y="5588000"/>
            <a:ext cx="3302000" cy="381000"/>
          </a:xfrm>
          <a:prstGeom prst="roundRect">
            <a:avLst>
              <a:gd name="adj" fmla="val 16666"/>
            </a:avLst>
          </a:prstGeom>
          <a:solidFill>
            <a:srgbClr val="FFFFFF">
              <a:alpha val="10000"/>
            </a:srgbClr>
          </a:solidFill>
          <a:ln w="25400" cap="flat" cmpd="sng">
            <a:noFill/>
            <a:prstDash val="solid"/>
            <a:round/>
          </a:ln>
        </p:spPr>
        <p:txBody>
          <a:bodyPr vert="horz" wrap="square" lIns="0" tIns="0" rIns="0" bIns="0" rtlCol="0" anchor="ctr" anchorCtr="0"/>
          <a:lstStyle/>
          <a:p>
            <a:pPr algn="ctr">
              <a:lnSpc>
                <a:spcPct val="125000"/>
              </a:lnSpc>
              <a:defRPr/>
            </a:pPr>
            <a:r>
              <a:rPr lang="en-US" sz="1051" dirty="0">
                <a:solidFill>
                  <a:srgbClr val="E5E7EB"/>
                </a:solidFill>
                <a:latin typeface="Noto Sans SC"/>
                <a:ea typeface="Noto Sans SC"/>
                <a:cs typeface="Noto Sans SC"/>
                <a:sym typeface="Noto Sans SC"/>
              </a:rPr>
              <a:t>产学研合作基地</a:t>
            </a:r>
            <a:endParaRPr lang="en-US" sz="1100" dirty="0"/>
          </a:p>
        </p:txBody>
      </p:sp>
      <p:pic>
        <p:nvPicPr>
          <p:cNvPr id="15" name="图片 14">
            <a:extLst>
              <a:ext uri="{FF2B5EF4-FFF2-40B4-BE49-F238E27FC236}">
                <a16:creationId xmlns:a16="http://schemas.microsoft.com/office/drawing/2014/main" id="{C2B809CA-3D50-5461-881C-1C7FC5AEF6CD}"/>
              </a:ext>
            </a:extLst>
          </p:cNvPr>
          <p:cNvPicPr>
            <a:picLocks noChangeAspect="1"/>
          </p:cNvPicPr>
          <p:nvPr/>
        </p:nvPicPr>
        <p:blipFill>
          <a:blip r:embed="rId5"/>
          <a:stretch>
            <a:fillRect/>
          </a:stretch>
        </p:blipFill>
        <p:spPr>
          <a:xfrm>
            <a:off x="680115" y="3911227"/>
            <a:ext cx="2922896" cy="2192172"/>
          </a:xfrm>
          <a:prstGeom prst="rect">
            <a:avLst/>
          </a:prstGeom>
          <a:effectLst>
            <a:softEdge rad="571500"/>
          </a:effectLst>
        </p:spPr>
      </p:pic>
      <p:pic>
        <p:nvPicPr>
          <p:cNvPr id="16" name="Picture 4">
            <a:extLst>
              <a:ext uri="{FF2B5EF4-FFF2-40B4-BE49-F238E27FC236}">
                <a16:creationId xmlns:a16="http://schemas.microsoft.com/office/drawing/2014/main" id="{0C91B1AF-08C7-AD94-9305-203462DB6637}"/>
              </a:ext>
            </a:extLst>
          </p:cNvPr>
          <p:cNvPicPr>
            <a:picLocks noChangeAspect="1"/>
          </p:cNvPicPr>
          <p:nvPr/>
        </p:nvPicPr>
        <p:blipFill>
          <a:blip r:embed="rId6"/>
          <a:srcRect l="5555" r="5555"/>
          <a:stretch>
            <a:fillRect/>
          </a:stretch>
        </p:blipFill>
        <p:spPr>
          <a:xfrm>
            <a:off x="7995318" y="3580649"/>
            <a:ext cx="3434687" cy="2576015"/>
          </a:xfrm>
          <a:prstGeom prst="roundRect">
            <a:avLst>
              <a:gd name="adj" fmla="val 8333"/>
            </a:avLst>
          </a:prstGeom>
          <a:noFill/>
          <a:ln w="12700" cap="flat" cmpd="sng">
            <a:solidFill>
              <a:srgbClr val="FFFFFF">
                <a:alpha val="20000"/>
              </a:srgbClr>
            </a:solidFill>
            <a:prstDash val="solid"/>
            <a:round/>
          </a:ln>
          <a:effectLst>
            <a:softEdge rad="431800"/>
          </a:effectLst>
        </p:spPr>
      </p:pic>
      <p:pic>
        <p:nvPicPr>
          <p:cNvPr id="18" name="图片 17">
            <a:extLst>
              <a:ext uri="{FF2B5EF4-FFF2-40B4-BE49-F238E27FC236}">
                <a16:creationId xmlns:a16="http://schemas.microsoft.com/office/drawing/2014/main" id="{81B05786-C947-959F-36A7-65200F576F2E}"/>
              </a:ext>
            </a:extLst>
          </p:cNvPr>
          <p:cNvPicPr>
            <a:picLocks noChangeAspect="1"/>
          </p:cNvPicPr>
          <p:nvPr/>
        </p:nvPicPr>
        <p:blipFill>
          <a:blip r:embed="rId7"/>
          <a:stretch>
            <a:fillRect/>
          </a:stretch>
        </p:blipFill>
        <p:spPr>
          <a:xfrm>
            <a:off x="10727145" y="81892"/>
            <a:ext cx="1294607" cy="860065"/>
          </a:xfrm>
          <a:prstGeom prst="rect">
            <a:avLst/>
          </a:prstGeom>
        </p:spPr>
      </p:pic>
      <p:sp>
        <p:nvSpPr>
          <p:cNvPr id="3" name="文本框 2">
            <a:extLst>
              <a:ext uri="{FF2B5EF4-FFF2-40B4-BE49-F238E27FC236}">
                <a16:creationId xmlns:a16="http://schemas.microsoft.com/office/drawing/2014/main" id="{4B6A7FCA-A9CA-06CE-CE53-FCA64F2F13B7}"/>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6569"/>
        </a:solidFill>
        <a:effectLst/>
      </p:bgPr>
    </p:bg>
    <p:spTree>
      <p:nvGrpSpPr>
        <p:cNvPr id="1" name=""/>
        <p:cNvGrpSpPr/>
        <p:nvPr/>
      </p:nvGrpSpPr>
      <p:grpSpPr>
        <a:xfrm>
          <a:off x="0" y="0"/>
          <a:ext cx="0" cy="0"/>
          <a:chOff x="0" y="0"/>
          <a:chExt cx="0" cy="0"/>
        </a:xfrm>
      </p:grpSpPr>
      <p:sp>
        <p:nvSpPr>
          <p:cNvPr id="2" name="AutoShape 2"/>
          <p:cNvSpPr/>
          <p:nvPr/>
        </p:nvSpPr>
        <p:spPr>
          <a:xfrm>
            <a:off x="0" y="0"/>
            <a:ext cx="12192000" cy="6858000"/>
          </a:xfrm>
          <a:prstGeom prst="roundRect">
            <a:avLst>
              <a:gd name="adj" fmla="val 0"/>
            </a:avLst>
          </a:prstGeom>
          <a:solidFill>
            <a:schemeClr val="bg1"/>
          </a:solidFill>
          <a:ln w="25400" cap="flat" cmpd="sng">
            <a:noFill/>
            <a:prstDash val="solid"/>
            <a:round/>
          </a:ln>
        </p:spPr>
        <p:txBody>
          <a:bodyPr vert="horz" wrap="square" lIns="0" tIns="0" rIns="0" bIns="0" rtlCol="0" anchor="ctr" anchorCtr="0"/>
          <a:lstStyle/>
          <a:p>
            <a:pPr algn="ctr">
              <a:defRPr/>
            </a:pPr>
            <a:endParaRPr sz="1051" dirty="0"/>
          </a:p>
        </p:txBody>
      </p:sp>
      <p:sp>
        <p:nvSpPr>
          <p:cNvPr id="3" name="AutoShape 3"/>
          <p:cNvSpPr/>
          <p:nvPr/>
        </p:nvSpPr>
        <p:spPr>
          <a:xfrm>
            <a:off x="0" y="2159000"/>
            <a:ext cx="12192000" cy="762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01</a:t>
            </a:r>
            <a:endParaRPr lang="en-US" sz="32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sp>
        <p:nvSpPr>
          <p:cNvPr id="4" name="AutoShape 4"/>
          <p:cNvSpPr/>
          <p:nvPr/>
        </p:nvSpPr>
        <p:spPr>
          <a:xfrm>
            <a:off x="0" y="3048000"/>
            <a:ext cx="12192000" cy="635000"/>
          </a:xfrm>
          <a:prstGeom prst="rect">
            <a:avLst/>
          </a:prstGeom>
          <a:solidFill>
            <a:srgbClr val="006F68"/>
          </a:solidFill>
          <a:ln w="12700" cap="flat" cmpd="sng">
            <a:noFill/>
            <a:prstDash val="solid"/>
            <a:round/>
          </a:ln>
        </p:spPr>
        <p:txBody>
          <a:bodyPr vert="horz" wrap="square" lIns="0" tIns="0" rIns="0" bIns="0" rtlCol="0" anchor="ctr" anchorCtr="0"/>
          <a:lstStyle/>
          <a:p>
            <a:pPr algn="ctr">
              <a:lnSpc>
                <a:spcPct val="125000"/>
              </a:lnSpc>
              <a:defRPr/>
            </a:pPr>
            <a:r>
              <a:rPr lang="en-US" sz="3200" b="1" dirty="0">
                <a:solidFill>
                  <a:schemeClr val="bg1"/>
                </a:solidFill>
                <a:latin typeface="黑体" panose="02010609060101010101" pitchFamily="49" charset="-122"/>
                <a:ea typeface="黑体" panose="02010609060101010101" pitchFamily="49" charset="-122"/>
                <a:cs typeface="Noto Sans SC"/>
                <a:sym typeface="黑体" panose="02010609060101010101" pitchFamily="49" charset="-122"/>
              </a:rPr>
              <a:t>行业挑战与机遇</a:t>
            </a:r>
            <a:endParaRPr lang="en-US" sz="3200" dirty="0">
              <a:solidFill>
                <a:schemeClr val="bg1"/>
              </a:solidFill>
              <a:latin typeface="黑体" panose="02010609060101010101" pitchFamily="49" charset="-122"/>
              <a:ea typeface="黑体" panose="02010609060101010101" pitchFamily="49" charset="-122"/>
              <a:sym typeface="黑体" panose="02010609060101010101" pitchFamily="49" charset="-122"/>
            </a:endParaRPr>
          </a:p>
        </p:txBody>
      </p:sp>
      <p:cxnSp>
        <p:nvCxnSpPr>
          <p:cNvPr id="5" name="Connector 5"/>
          <p:cNvCxnSpPr/>
          <p:nvPr/>
        </p:nvCxnSpPr>
        <p:spPr>
          <a:xfrm rot="-34367">
            <a:off x="5461032" y="3803655"/>
            <a:ext cx="1270317" cy="12700"/>
          </a:xfrm>
          <a:prstGeom prst="straightConnector1">
            <a:avLst/>
          </a:prstGeom>
          <a:solidFill>
            <a:srgbClr val="DEE0E3">
              <a:alpha val="100000"/>
            </a:srgbClr>
          </a:solidFill>
          <a:ln w="25400" cap="flat" cmpd="sng">
            <a:solidFill>
              <a:srgbClr val="00D4FF">
                <a:alpha val="100000"/>
              </a:srgbClr>
            </a:solidFill>
            <a:prstDash val="solid"/>
            <a:round/>
            <a:headEnd type="none" w="lg" len="lg"/>
            <a:tailEnd type="none" w="lg" len="lg"/>
          </a:ln>
        </p:spPr>
      </p:cxnSp>
      <p:sp>
        <p:nvSpPr>
          <p:cNvPr id="6" name="AutoShape 6"/>
          <p:cNvSpPr/>
          <p:nvPr/>
        </p:nvSpPr>
        <p:spPr>
          <a:xfrm>
            <a:off x="0" y="4000500"/>
            <a:ext cx="12192000" cy="508000"/>
          </a:xfrm>
          <a:prstGeom prst="rect">
            <a:avLst/>
          </a:prstGeom>
          <a:noFill/>
          <a:ln w="12700" cap="flat" cmpd="sng">
            <a:noFill/>
            <a:prstDash val="solid"/>
            <a:round/>
          </a:ln>
        </p:spPr>
        <p:txBody>
          <a:bodyPr vert="horz" wrap="square" lIns="0" tIns="0" rIns="0" bIns="0" rtlCol="0" anchor="ctr" anchorCtr="0"/>
          <a:lstStyle/>
          <a:p>
            <a:pPr algn="ctr">
              <a:lnSpc>
                <a:spcPct val="125000"/>
              </a:lnSpc>
              <a:defRPr/>
            </a:pPr>
            <a:r>
              <a:rPr lang="en-US" altLang="zh-CN"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AI</a:t>
            </a:r>
            <a:r>
              <a:rPr lang="zh-CN" alt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加持</a:t>
            </a:r>
            <a:r>
              <a:rPr lang="en-US" sz="1500" dirty="0">
                <a:solidFill>
                  <a:srgbClr val="006F68"/>
                </a:solidFill>
                <a:latin typeface="黑体" panose="02010609060101010101" pitchFamily="49" charset="-122"/>
                <a:ea typeface="黑体" panose="02010609060101010101" pitchFamily="49" charset="-122"/>
                <a:cs typeface="Noto Sans SC"/>
                <a:sym typeface="黑体" panose="02010609060101010101" pitchFamily="49" charset="-122"/>
              </a:rPr>
              <a:t>与智能电网的发展趋势</a:t>
            </a:r>
            <a:endParaRPr lang="en-US" sz="1500" dirty="0">
              <a:solidFill>
                <a:srgbClr val="006F68"/>
              </a:solidFill>
              <a:latin typeface="黑体" panose="02010609060101010101" pitchFamily="49" charset="-122"/>
              <a:ea typeface="黑体" panose="02010609060101010101" pitchFamily="49" charset="-122"/>
              <a:sym typeface="黑体" panose="02010609060101010101" pitchFamily="49" charset="-122"/>
            </a:endParaRPr>
          </a:p>
        </p:txBody>
      </p:sp>
      <p:pic>
        <p:nvPicPr>
          <p:cNvPr id="9" name="图片 8">
            <a:extLst>
              <a:ext uri="{FF2B5EF4-FFF2-40B4-BE49-F238E27FC236}">
                <a16:creationId xmlns:a16="http://schemas.microsoft.com/office/drawing/2014/main" id="{A3DE616B-2854-0F77-B67D-FE644A3918B5}"/>
              </a:ext>
            </a:extLst>
          </p:cNvPr>
          <p:cNvPicPr>
            <a:picLocks noChangeAspect="1"/>
          </p:cNvPicPr>
          <p:nvPr/>
        </p:nvPicPr>
        <p:blipFill>
          <a:blip r:embed="rId3"/>
          <a:stretch>
            <a:fillRect/>
          </a:stretch>
        </p:blipFill>
        <p:spPr>
          <a:xfrm>
            <a:off x="10699844" y="81891"/>
            <a:ext cx="1321901" cy="878199"/>
          </a:xfrm>
          <a:prstGeom prst="rect">
            <a:avLst/>
          </a:prstGeom>
        </p:spPr>
      </p:pic>
      <p:sp>
        <p:nvSpPr>
          <p:cNvPr id="7" name="文本框 6">
            <a:extLst>
              <a:ext uri="{FF2B5EF4-FFF2-40B4-BE49-F238E27FC236}">
                <a16:creationId xmlns:a16="http://schemas.microsoft.com/office/drawing/2014/main" id="{F601C323-F953-DC5F-C8AB-2D25CA3D7BC0}"/>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AutoShape 2"/>
          <p:cNvSpPr/>
          <p:nvPr/>
        </p:nvSpPr>
        <p:spPr>
          <a:xfrm>
            <a:off x="762000" y="762000"/>
            <a:ext cx="10668000" cy="635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3600" b="1" dirty="0">
                <a:solidFill>
                  <a:srgbClr val="006F68"/>
                </a:solidFill>
                <a:latin typeface="Noto Sans SC"/>
                <a:ea typeface="Noto Sans SC"/>
                <a:cs typeface="Noto Sans SC"/>
                <a:sym typeface="Noto Sans SC"/>
              </a:rPr>
              <a:t>在线监测的</a:t>
            </a:r>
            <a:r>
              <a:rPr lang="en-US" altLang="zh-CN" sz="3600" b="1" dirty="0">
                <a:solidFill>
                  <a:srgbClr val="006F68"/>
                </a:solidFill>
                <a:latin typeface="Noto Sans SC"/>
                <a:ea typeface="Noto Sans SC"/>
                <a:cs typeface="Noto Sans SC"/>
                <a:sym typeface="Noto Sans SC"/>
              </a:rPr>
              <a:t>ai</a:t>
            </a:r>
            <a:r>
              <a:rPr lang="zh-CN" altLang="en-US" sz="3600" b="1" dirty="0">
                <a:solidFill>
                  <a:srgbClr val="006F68"/>
                </a:solidFill>
                <a:latin typeface="Noto Sans SC"/>
                <a:ea typeface="Noto Sans SC"/>
                <a:cs typeface="Noto Sans SC"/>
                <a:sym typeface="Noto Sans SC"/>
              </a:rPr>
              <a:t>智能化趋势</a:t>
            </a:r>
            <a:endParaRPr lang="en-US" sz="1100" dirty="0">
              <a:solidFill>
                <a:srgbClr val="006F68"/>
              </a:solidFill>
            </a:endParaRPr>
          </a:p>
        </p:txBody>
      </p:sp>
      <p:sp>
        <p:nvSpPr>
          <p:cNvPr id="3" name="AutoShape 3"/>
          <p:cNvSpPr/>
          <p:nvPr/>
        </p:nvSpPr>
        <p:spPr>
          <a:xfrm>
            <a:off x="762000" y="1778000"/>
            <a:ext cx="5207000" cy="2159000"/>
          </a:xfrm>
          <a:prstGeom prst="roundRect">
            <a:avLst>
              <a:gd name="adj" fmla="val 5882"/>
            </a:avLst>
          </a:prstGeom>
          <a:solidFill>
            <a:srgbClr val="006F68"/>
          </a:solidFill>
          <a:ln w="25400" cap="flat" cmpd="sng">
            <a:no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4" name="Picture 4"/>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6000" y="2032000"/>
            <a:ext cx="406400" cy="406400"/>
          </a:xfrm>
          <a:prstGeom prst="rect">
            <a:avLst/>
          </a:prstGeom>
        </p:spPr>
      </p:pic>
      <p:sp>
        <p:nvSpPr>
          <p:cNvPr id="5" name="AutoShape 5"/>
          <p:cNvSpPr/>
          <p:nvPr/>
        </p:nvSpPr>
        <p:spPr>
          <a:xfrm>
            <a:off x="1524000" y="20066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巡检效率低</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6" name="AutoShape 6"/>
          <p:cNvSpPr/>
          <p:nvPr/>
        </p:nvSpPr>
        <p:spPr>
          <a:xfrm>
            <a:off x="1084997" y="2476500"/>
            <a:ext cx="4630003"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传统巡检效率低、成本高，且在恶劣环境下存在安全风险，难以实现全天候、全覆盖的监测。</a:t>
            </a:r>
            <a:endParaRPr lang="en-US" sz="1800" dirty="0">
              <a:ln>
                <a:solidFill>
                  <a:srgbClr val="FFFFFF"/>
                </a:solidFill>
              </a:ln>
              <a:latin typeface="楷体" panose="02010609060101010101" pitchFamily="49" charset="-122"/>
              <a:ea typeface="楷体" panose="02010609060101010101" pitchFamily="49" charset="-122"/>
              <a:sym typeface="黑体" panose="02010609060101010101" pitchFamily="49" charset="-122"/>
            </a:endParaRPr>
          </a:p>
        </p:txBody>
      </p:sp>
      <p:sp>
        <p:nvSpPr>
          <p:cNvPr id="7" name="AutoShape 7"/>
          <p:cNvSpPr/>
          <p:nvPr/>
        </p:nvSpPr>
        <p:spPr>
          <a:xfrm>
            <a:off x="6223000" y="1778000"/>
            <a:ext cx="5207000" cy="2159000"/>
          </a:xfrm>
          <a:prstGeom prst="roundRect">
            <a:avLst>
              <a:gd name="adj" fmla="val 5882"/>
            </a:avLst>
          </a:prstGeom>
          <a:solidFill>
            <a:srgbClr val="172A45">
              <a:alpha val="30000"/>
            </a:srgbClr>
          </a:solidFill>
          <a:ln w="25400" cap="flat" cmpd="sng">
            <a:no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8" name="Picture 8"/>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77000" y="2032000"/>
            <a:ext cx="406400" cy="406400"/>
          </a:xfrm>
          <a:prstGeom prst="rect">
            <a:avLst/>
          </a:prstGeom>
        </p:spPr>
      </p:pic>
      <p:sp>
        <p:nvSpPr>
          <p:cNvPr id="9" name="AutoShape 9"/>
          <p:cNvSpPr/>
          <p:nvPr/>
        </p:nvSpPr>
        <p:spPr>
          <a:xfrm>
            <a:off x="6985000" y="20066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单一监测维度受限</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0" name="AutoShape 10"/>
          <p:cNvSpPr/>
          <p:nvPr/>
        </p:nvSpPr>
        <p:spPr>
          <a:xfrm>
            <a:off x="6477000" y="2476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依赖单一传感器，数据维度有限，容易受到环境干扰，导致预警准确率不高，难以满足复杂场景需求。</a:t>
            </a:r>
            <a:endParaRPr lang="en-US" sz="1800" dirty="0">
              <a:ln>
                <a:solidFill>
                  <a:srgbClr val="FFFFFF"/>
                </a:solidFill>
              </a:ln>
              <a:latin typeface="楷体" panose="02010609060101010101" pitchFamily="49" charset="-122"/>
              <a:ea typeface="楷体" panose="02010609060101010101" pitchFamily="49" charset="-122"/>
              <a:sym typeface="黑体" panose="02010609060101010101" pitchFamily="49" charset="-122"/>
            </a:endParaRPr>
          </a:p>
        </p:txBody>
      </p:sp>
      <p:sp>
        <p:nvSpPr>
          <p:cNvPr id="11" name="AutoShape 11"/>
          <p:cNvSpPr/>
          <p:nvPr/>
        </p:nvSpPr>
        <p:spPr>
          <a:xfrm>
            <a:off x="762000" y="4191000"/>
            <a:ext cx="5207000" cy="2159000"/>
          </a:xfrm>
          <a:prstGeom prst="roundRect">
            <a:avLst>
              <a:gd name="adj" fmla="val 5882"/>
            </a:avLst>
          </a:prstGeom>
          <a:solidFill>
            <a:srgbClr val="172A45">
              <a:alpha val="30000"/>
            </a:srgbClr>
          </a:solidFill>
          <a:ln w="25400" cap="flat" cmpd="sng">
            <a:no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2" name="Picture 12"/>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6000" y="4445000"/>
            <a:ext cx="406400" cy="406400"/>
          </a:xfrm>
          <a:prstGeom prst="rect">
            <a:avLst/>
          </a:prstGeom>
        </p:spPr>
      </p:pic>
      <p:sp>
        <p:nvSpPr>
          <p:cNvPr id="13" name="AutoShape 13"/>
          <p:cNvSpPr/>
          <p:nvPr/>
        </p:nvSpPr>
        <p:spPr>
          <a:xfrm>
            <a:off x="1524000" y="44196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恶劣环境影响严重</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4" name="AutoShape 14"/>
          <p:cNvSpPr/>
          <p:nvPr/>
        </p:nvSpPr>
        <p:spPr>
          <a:xfrm>
            <a:off x="1016000" y="4889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光学设备极易受雨、雪、雾等恶劣天气影响，无法保证全天候稳定工作，在极端天气下监测能力近乎失效。</a:t>
            </a:r>
            <a:endParaRPr lang="en-US" sz="1800" dirty="0">
              <a:ln>
                <a:solidFill>
                  <a:srgbClr val="FFFFFF"/>
                </a:solidFill>
              </a:ln>
              <a:latin typeface="楷体" panose="02010609060101010101" pitchFamily="49" charset="-122"/>
              <a:ea typeface="楷体" panose="02010609060101010101" pitchFamily="49" charset="-122"/>
              <a:sym typeface="黑体" panose="02010609060101010101" pitchFamily="49" charset="-122"/>
            </a:endParaRPr>
          </a:p>
        </p:txBody>
      </p:sp>
      <p:sp>
        <p:nvSpPr>
          <p:cNvPr id="15" name="AutoShape 15"/>
          <p:cNvSpPr/>
          <p:nvPr/>
        </p:nvSpPr>
        <p:spPr>
          <a:xfrm>
            <a:off x="6223000" y="4191000"/>
            <a:ext cx="5207000" cy="2159000"/>
          </a:xfrm>
          <a:prstGeom prst="roundRect">
            <a:avLst>
              <a:gd name="adj" fmla="val 5882"/>
            </a:avLst>
          </a:prstGeom>
          <a:solidFill>
            <a:srgbClr val="006F68"/>
          </a:solidFill>
          <a:ln w="25400" cap="flat" cmpd="sng">
            <a:noFill/>
            <a:prstDash val="solid"/>
            <a:round/>
          </a:ln>
        </p:spPr>
        <p:txBody>
          <a:bodyPr vert="horz" wrap="square" lIns="0" tIns="0" rIns="0" bIns="0" rtlCol="0" anchor="ctr" anchorCtr="0"/>
          <a:lstStyle/>
          <a:p>
            <a:pPr algn="ctr">
              <a:defRPr/>
            </a:pPr>
            <a:endParaRPr sz="1500" dirty="0">
              <a:latin typeface="黑体" panose="02010609060101010101" pitchFamily="49" charset="-122"/>
              <a:ea typeface="黑体" panose="02010609060101010101" pitchFamily="49" charset="-122"/>
              <a:sym typeface="黑体" panose="02010609060101010101" pitchFamily="49" charset="-122"/>
            </a:endParaRPr>
          </a:p>
        </p:txBody>
      </p:sp>
      <p:pic>
        <p:nvPicPr>
          <p:cNvPr id="16" name="Picture 16"/>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7000" y="4445000"/>
            <a:ext cx="406400" cy="406400"/>
          </a:xfrm>
          <a:prstGeom prst="rect">
            <a:avLst/>
          </a:prstGeom>
        </p:spPr>
      </p:pic>
      <p:sp>
        <p:nvSpPr>
          <p:cNvPr id="17" name="AutoShape 17"/>
          <p:cNvSpPr/>
          <p:nvPr/>
        </p:nvSpPr>
        <p:spPr>
          <a:xfrm>
            <a:off x="6985000" y="4419600"/>
            <a:ext cx="4191000" cy="381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zh-CN" alt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无效</a:t>
            </a:r>
            <a:r>
              <a:rPr 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信息</a:t>
            </a:r>
            <a:r>
              <a:rPr lang="zh-CN" altLang="en-US" sz="1500" b="1" dirty="0">
                <a:solidFill>
                  <a:srgbClr val="00D4FF"/>
                </a:solidFill>
                <a:latin typeface="黑体" panose="02010609060101010101" pitchFamily="49" charset="-122"/>
                <a:ea typeface="黑体" panose="02010609060101010101" pitchFamily="49" charset="-122"/>
                <a:cs typeface="Noto Sans SC"/>
                <a:sym typeface="黑体" panose="02010609060101010101" pitchFamily="49" charset="-122"/>
              </a:rPr>
              <a:t>庞杂</a:t>
            </a:r>
            <a:endParaRPr lang="en-US" sz="1500" dirty="0">
              <a:latin typeface="黑体" panose="02010609060101010101" pitchFamily="49" charset="-122"/>
              <a:ea typeface="黑体" panose="02010609060101010101" pitchFamily="49" charset="-122"/>
              <a:sym typeface="黑体" panose="02010609060101010101" pitchFamily="49" charset="-122"/>
            </a:endParaRPr>
          </a:p>
        </p:txBody>
      </p:sp>
      <p:sp>
        <p:nvSpPr>
          <p:cNvPr id="18" name="AutoShape 18"/>
          <p:cNvSpPr/>
          <p:nvPr/>
        </p:nvSpPr>
        <p:spPr>
          <a:xfrm>
            <a:off x="6477000" y="4889500"/>
            <a:ext cx="4699000" cy="1143000"/>
          </a:xfrm>
          <a:prstGeom prst="rect">
            <a:avLst/>
          </a:prstGeom>
          <a:noFill/>
          <a:ln w="12700" cap="flat" cmpd="sng">
            <a:noFill/>
            <a:prstDash val="solid"/>
            <a:round/>
          </a:ln>
        </p:spPr>
        <p:txBody>
          <a:bodyPr vert="horz" wrap="square" lIns="0" tIns="0" rIns="0" bIns="0" rtlCol="0" anchor="ctr" anchorCtr="0"/>
          <a:lstStyle/>
          <a:p>
            <a:pPr>
              <a:lnSpc>
                <a:spcPct val="125000"/>
              </a:lnSpc>
              <a:defRPr/>
            </a:pP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各监测</a:t>
            </a:r>
            <a:r>
              <a:rPr lang="zh-CN" alt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装置</a:t>
            </a: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独立运行，数据难以共享和融合，统一平台</a:t>
            </a:r>
            <a:r>
              <a:rPr lang="zh-CN" alt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对海量数据</a:t>
            </a: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综合分析</a:t>
            </a:r>
            <a:r>
              <a:rPr lang="zh-CN" alt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效率低</a:t>
            </a: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a:t>
            </a:r>
            <a:r>
              <a:rPr lang="zh-CN" alt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反应慢</a:t>
            </a:r>
            <a:r>
              <a:rPr lang="en-US" sz="1800" dirty="0">
                <a:ln>
                  <a:solidFill>
                    <a:srgbClr val="FFFFFF"/>
                  </a:solidFill>
                </a:ln>
                <a:solidFill>
                  <a:srgbClr val="E5E7EB"/>
                </a:solidFill>
                <a:latin typeface="楷体" panose="02010609060101010101" pitchFamily="49" charset="-122"/>
                <a:ea typeface="楷体" panose="02010609060101010101" pitchFamily="49" charset="-122"/>
                <a:cs typeface="Noto Sans SC"/>
                <a:sym typeface="黑体" panose="02010609060101010101" pitchFamily="49" charset="-122"/>
              </a:rPr>
              <a:t>。</a:t>
            </a:r>
            <a:endParaRPr lang="en-US" sz="1800" dirty="0">
              <a:ln>
                <a:solidFill>
                  <a:srgbClr val="FFFFFF"/>
                </a:solidFill>
              </a:ln>
              <a:latin typeface="楷体" panose="02010609060101010101" pitchFamily="49" charset="-122"/>
              <a:ea typeface="楷体" panose="02010609060101010101" pitchFamily="49" charset="-122"/>
              <a:sym typeface="黑体" panose="02010609060101010101" pitchFamily="49" charset="-122"/>
            </a:endParaRPr>
          </a:p>
        </p:txBody>
      </p:sp>
      <p:pic>
        <p:nvPicPr>
          <p:cNvPr id="19" name="图片 18">
            <a:extLst>
              <a:ext uri="{FF2B5EF4-FFF2-40B4-BE49-F238E27FC236}">
                <a16:creationId xmlns:a16="http://schemas.microsoft.com/office/drawing/2014/main" id="{777FD7FD-1C69-2696-60D7-931448E443FF}"/>
              </a:ext>
            </a:extLst>
          </p:cNvPr>
          <p:cNvPicPr>
            <a:picLocks noChangeAspect="1"/>
          </p:cNvPicPr>
          <p:nvPr/>
        </p:nvPicPr>
        <p:blipFill>
          <a:blip r:embed="rId7"/>
          <a:stretch>
            <a:fillRect/>
          </a:stretch>
        </p:blipFill>
        <p:spPr>
          <a:xfrm>
            <a:off x="10706668" y="81892"/>
            <a:ext cx="1315077" cy="873665"/>
          </a:xfrm>
          <a:prstGeom prst="rect">
            <a:avLst/>
          </a:prstGeom>
        </p:spPr>
      </p:pic>
      <p:sp>
        <p:nvSpPr>
          <p:cNvPr id="20" name="文本框 19">
            <a:extLst>
              <a:ext uri="{FF2B5EF4-FFF2-40B4-BE49-F238E27FC236}">
                <a16:creationId xmlns:a16="http://schemas.microsoft.com/office/drawing/2014/main" id="{A3D1DCF5-6AEC-0580-33C0-1AAE18446CDE}"/>
              </a:ext>
            </a:extLst>
          </p:cNvPr>
          <p:cNvSpPr txBox="1"/>
          <p:nvPr/>
        </p:nvSpPr>
        <p:spPr>
          <a:xfrm>
            <a:off x="602975" y="304800"/>
            <a:ext cx="6606208" cy="230832"/>
          </a:xfrm>
          <a:prstGeom prst="rect">
            <a:avLst/>
          </a:prstGeom>
          <a:noFill/>
        </p:spPr>
        <p:txBody>
          <a:bodyPr wrap="square" rtlCol="0">
            <a:spAutoFit/>
          </a:bodyPr>
          <a:lstStyle/>
          <a:p>
            <a:r>
              <a:rPr lang="zh-CN" altLang="en-US" sz="900" dirty="0">
                <a:solidFill>
                  <a:srgbClr val="006F68"/>
                </a:solidFill>
                <a:latin typeface="华文行楷" panose="02010800040101010101" pitchFamily="2" charset="-122"/>
                <a:ea typeface="华文行楷" panose="02010800040101010101" pitchFamily="2" charset="-122"/>
              </a:rPr>
              <a:t>西安京维智网科技有限公司</a:t>
            </a:r>
            <a:r>
              <a:rPr lang="en-US" altLang="zh-CN" sz="900" dirty="0">
                <a:solidFill>
                  <a:srgbClr val="006F68"/>
                </a:solidFill>
              </a:rPr>
              <a:t>——————————————————————————————</a:t>
            </a:r>
            <a:endParaRPr lang="zh-CN" altLang="en-US" sz="1051" dirty="0">
              <a:solidFill>
                <a:srgbClr val="006F68"/>
              </a:solidFill>
            </a:endParaRPr>
          </a:p>
        </p:txBody>
      </p:sp>
    </p:spTree>
  </p:cSld>
  <p:clrMapOvr>
    <a:masterClrMapping/>
  </p:clrMapOvr>
</p:sld>
</file>

<file path=ppt/theme/theme1.xml><?xml version="1.0" encoding="utf-8"?>
<a:theme xmlns:a="http://schemas.openxmlformats.org/drawingml/2006/main" name="默认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TotalTime>
  <Words>3129</Words>
  <Application>Microsoft Office PowerPoint</Application>
  <PresentationFormat>宽屏</PresentationFormat>
  <Paragraphs>480</Paragraphs>
  <Slides>48</Slides>
  <Notes>45</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48</vt:i4>
      </vt:variant>
    </vt:vector>
  </HeadingPairs>
  <TitlesOfParts>
    <vt:vector size="57" baseType="lpstr">
      <vt:lpstr>Microsoft JhengHei</vt:lpstr>
      <vt:lpstr>Noto Sans SC</vt:lpstr>
      <vt:lpstr>黑体</vt:lpstr>
      <vt:lpstr>华文楷体</vt:lpstr>
      <vt:lpstr>华文行楷</vt:lpstr>
      <vt:lpstr>楷体</vt:lpstr>
      <vt:lpstr>Arial</vt:lpstr>
      <vt:lpstr>Artifakt Element Book</vt:lpstr>
      <vt:lpstr>默认主题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智能矩阵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重点标杆项⽬案例</vt:lpstr>
      <vt:lpstr>重点标杆项⽬案例</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PC</dc:creator>
  <cp:lastModifiedBy>fan zhao</cp:lastModifiedBy>
  <cp:revision>47</cp:revision>
  <dcterms:modified xsi:type="dcterms:W3CDTF">2026-04-16T09:37:40Z</dcterms:modified>
</cp:coreProperties>
</file>